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9" r:id="rId2"/>
    <p:sldId id="261" r:id="rId3"/>
    <p:sldId id="257" r:id="rId4"/>
  </p:sldIdLst>
  <p:sldSz cx="13055600" cy="8045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DFCB"/>
    <a:srgbClr val="EEDFCD"/>
    <a:srgbClr val="8C8379"/>
    <a:srgbClr val="C59D80"/>
    <a:srgbClr val="CEC0B0"/>
    <a:srgbClr val="DFAF97"/>
    <a:srgbClr val="4E93CB"/>
    <a:srgbClr val="668B8B"/>
    <a:srgbClr val="97CDCD"/>
    <a:srgbClr val="8DB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6"/>
    <p:restoredTop sz="94694"/>
  </p:normalViewPr>
  <p:slideViewPr>
    <p:cSldViewPr snapToGrid="0" snapToObjects="1">
      <p:cViewPr varScale="1">
        <p:scale>
          <a:sx n="99" d="100"/>
          <a:sy n="99" d="100"/>
        </p:scale>
        <p:origin x="9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1316698"/>
            <a:ext cx="9791700" cy="2801009"/>
          </a:xfrm>
        </p:spPr>
        <p:txBody>
          <a:bodyPr anchor="b"/>
          <a:lstStyle>
            <a:lvl1pPr algn="ctr">
              <a:defRPr sz="6425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950" y="4225724"/>
            <a:ext cx="9791700" cy="1942454"/>
          </a:xfrm>
        </p:spPr>
        <p:txBody>
          <a:bodyPr/>
          <a:lstStyle>
            <a:lvl1pPr marL="0" indent="0" algn="ctr">
              <a:buNone/>
              <a:defRPr sz="2570"/>
            </a:lvl1pPr>
            <a:lvl2pPr marL="489570" indent="0" algn="ctr">
              <a:buNone/>
              <a:defRPr sz="2142"/>
            </a:lvl2pPr>
            <a:lvl3pPr marL="979140" indent="0" algn="ctr">
              <a:buNone/>
              <a:defRPr sz="1927"/>
            </a:lvl3pPr>
            <a:lvl4pPr marL="1468709" indent="0" algn="ctr">
              <a:buNone/>
              <a:defRPr sz="1713"/>
            </a:lvl4pPr>
            <a:lvl5pPr marL="1958279" indent="0" algn="ctr">
              <a:buNone/>
              <a:defRPr sz="1713"/>
            </a:lvl5pPr>
            <a:lvl6pPr marL="2447849" indent="0" algn="ctr">
              <a:buNone/>
              <a:defRPr sz="1713"/>
            </a:lvl6pPr>
            <a:lvl7pPr marL="2937419" indent="0" algn="ctr">
              <a:buNone/>
              <a:defRPr sz="1713"/>
            </a:lvl7pPr>
            <a:lvl8pPr marL="3426988" indent="0" algn="ctr">
              <a:buNone/>
              <a:defRPr sz="1713"/>
            </a:lvl8pPr>
            <a:lvl9pPr marL="3916558" indent="0" algn="ctr">
              <a:buNone/>
              <a:defRPr sz="1713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66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745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914" y="428346"/>
            <a:ext cx="2815114" cy="6818147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7573" y="428346"/>
            <a:ext cx="8282146" cy="681814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153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245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73" y="2005777"/>
            <a:ext cx="11260455" cy="3346683"/>
          </a:xfrm>
        </p:spPr>
        <p:txBody>
          <a:bodyPr anchor="b"/>
          <a:lstStyle>
            <a:lvl1pPr>
              <a:defRPr sz="6425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773" y="5384120"/>
            <a:ext cx="11260455" cy="1759942"/>
          </a:xfrm>
        </p:spPr>
        <p:txBody>
          <a:bodyPr/>
          <a:lstStyle>
            <a:lvl1pPr marL="0" indent="0">
              <a:buNone/>
              <a:defRPr sz="2570">
                <a:solidFill>
                  <a:schemeClr val="tx1">
                    <a:tint val="75000"/>
                  </a:schemeClr>
                </a:solidFill>
              </a:defRPr>
            </a:lvl1pPr>
            <a:lvl2pPr marL="48957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2pPr>
            <a:lvl3pPr marL="979140" indent="0">
              <a:buNone/>
              <a:defRPr sz="1927">
                <a:solidFill>
                  <a:schemeClr val="tx1">
                    <a:tint val="75000"/>
                  </a:schemeClr>
                </a:solidFill>
              </a:defRPr>
            </a:lvl3pPr>
            <a:lvl4pPr marL="146870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4pPr>
            <a:lvl5pPr marL="195827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5pPr>
            <a:lvl6pPr marL="244784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6pPr>
            <a:lvl7pPr marL="293741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7pPr>
            <a:lvl8pPr marL="3426988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8pPr>
            <a:lvl9pPr marL="3916558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07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7573" y="2141729"/>
            <a:ext cx="5548630" cy="510476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398" y="2141729"/>
            <a:ext cx="5548630" cy="510476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934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3" y="428346"/>
            <a:ext cx="11260455" cy="155508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274" y="1972253"/>
            <a:ext cx="5523130" cy="966571"/>
          </a:xfrm>
        </p:spPr>
        <p:txBody>
          <a:bodyPr anchor="b"/>
          <a:lstStyle>
            <a:lvl1pPr marL="0" indent="0">
              <a:buNone/>
              <a:defRPr sz="2570" b="1"/>
            </a:lvl1pPr>
            <a:lvl2pPr marL="489570" indent="0">
              <a:buNone/>
              <a:defRPr sz="2142" b="1"/>
            </a:lvl2pPr>
            <a:lvl3pPr marL="979140" indent="0">
              <a:buNone/>
              <a:defRPr sz="1927" b="1"/>
            </a:lvl3pPr>
            <a:lvl4pPr marL="1468709" indent="0">
              <a:buNone/>
              <a:defRPr sz="1713" b="1"/>
            </a:lvl4pPr>
            <a:lvl5pPr marL="1958279" indent="0">
              <a:buNone/>
              <a:defRPr sz="1713" b="1"/>
            </a:lvl5pPr>
            <a:lvl6pPr marL="2447849" indent="0">
              <a:buNone/>
              <a:defRPr sz="1713" b="1"/>
            </a:lvl6pPr>
            <a:lvl7pPr marL="2937419" indent="0">
              <a:buNone/>
              <a:defRPr sz="1713" b="1"/>
            </a:lvl7pPr>
            <a:lvl8pPr marL="3426988" indent="0">
              <a:buNone/>
              <a:defRPr sz="1713" b="1"/>
            </a:lvl8pPr>
            <a:lvl9pPr marL="3916558" indent="0">
              <a:buNone/>
              <a:defRPr sz="171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274" y="2938824"/>
            <a:ext cx="5523130" cy="432256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398" y="1972253"/>
            <a:ext cx="5550330" cy="966571"/>
          </a:xfrm>
        </p:spPr>
        <p:txBody>
          <a:bodyPr anchor="b"/>
          <a:lstStyle>
            <a:lvl1pPr marL="0" indent="0">
              <a:buNone/>
              <a:defRPr sz="2570" b="1"/>
            </a:lvl1pPr>
            <a:lvl2pPr marL="489570" indent="0">
              <a:buNone/>
              <a:defRPr sz="2142" b="1"/>
            </a:lvl2pPr>
            <a:lvl3pPr marL="979140" indent="0">
              <a:buNone/>
              <a:defRPr sz="1927" b="1"/>
            </a:lvl3pPr>
            <a:lvl4pPr marL="1468709" indent="0">
              <a:buNone/>
              <a:defRPr sz="1713" b="1"/>
            </a:lvl4pPr>
            <a:lvl5pPr marL="1958279" indent="0">
              <a:buNone/>
              <a:defRPr sz="1713" b="1"/>
            </a:lvl5pPr>
            <a:lvl6pPr marL="2447849" indent="0">
              <a:buNone/>
              <a:defRPr sz="1713" b="1"/>
            </a:lvl6pPr>
            <a:lvl7pPr marL="2937419" indent="0">
              <a:buNone/>
              <a:defRPr sz="1713" b="1"/>
            </a:lvl7pPr>
            <a:lvl8pPr marL="3426988" indent="0">
              <a:buNone/>
              <a:defRPr sz="1713" b="1"/>
            </a:lvl8pPr>
            <a:lvl9pPr marL="3916558" indent="0">
              <a:buNone/>
              <a:defRPr sz="171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398" y="2938824"/>
            <a:ext cx="5550330" cy="432256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40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5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00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536363"/>
            <a:ext cx="4210770" cy="1877272"/>
          </a:xfrm>
        </p:spPr>
        <p:txBody>
          <a:bodyPr anchor="b"/>
          <a:lstStyle>
            <a:lvl1pPr>
              <a:defRPr sz="34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330" y="1158396"/>
            <a:ext cx="6609398" cy="5717484"/>
          </a:xfrm>
        </p:spPr>
        <p:txBody>
          <a:bodyPr/>
          <a:lstStyle>
            <a:lvl1pPr>
              <a:defRPr sz="3427"/>
            </a:lvl1pPr>
            <a:lvl2pPr>
              <a:defRPr sz="2998"/>
            </a:lvl2pPr>
            <a:lvl3pPr>
              <a:defRPr sz="2570"/>
            </a:lvl3pPr>
            <a:lvl4pPr>
              <a:defRPr sz="2142"/>
            </a:lvl4pPr>
            <a:lvl5pPr>
              <a:defRPr sz="2142"/>
            </a:lvl5pPr>
            <a:lvl6pPr>
              <a:defRPr sz="2142"/>
            </a:lvl6pPr>
            <a:lvl7pPr>
              <a:defRPr sz="2142"/>
            </a:lvl7pPr>
            <a:lvl8pPr>
              <a:defRPr sz="2142"/>
            </a:lvl8pPr>
            <a:lvl9pPr>
              <a:defRPr sz="2142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413635"/>
            <a:ext cx="4210770" cy="4471557"/>
          </a:xfrm>
        </p:spPr>
        <p:txBody>
          <a:bodyPr/>
          <a:lstStyle>
            <a:lvl1pPr marL="0" indent="0">
              <a:buNone/>
              <a:defRPr sz="1713"/>
            </a:lvl1pPr>
            <a:lvl2pPr marL="489570" indent="0">
              <a:buNone/>
              <a:defRPr sz="1499"/>
            </a:lvl2pPr>
            <a:lvl3pPr marL="979140" indent="0">
              <a:buNone/>
              <a:defRPr sz="1285"/>
            </a:lvl3pPr>
            <a:lvl4pPr marL="1468709" indent="0">
              <a:buNone/>
              <a:defRPr sz="1071"/>
            </a:lvl4pPr>
            <a:lvl5pPr marL="1958279" indent="0">
              <a:buNone/>
              <a:defRPr sz="1071"/>
            </a:lvl5pPr>
            <a:lvl6pPr marL="2447849" indent="0">
              <a:buNone/>
              <a:defRPr sz="1071"/>
            </a:lvl6pPr>
            <a:lvl7pPr marL="2937419" indent="0">
              <a:buNone/>
              <a:defRPr sz="1071"/>
            </a:lvl7pPr>
            <a:lvl8pPr marL="3426988" indent="0">
              <a:buNone/>
              <a:defRPr sz="1071"/>
            </a:lvl8pPr>
            <a:lvl9pPr marL="3916558" indent="0">
              <a:buNone/>
              <a:defRPr sz="107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0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536363"/>
            <a:ext cx="4210770" cy="1877272"/>
          </a:xfrm>
        </p:spPr>
        <p:txBody>
          <a:bodyPr anchor="b"/>
          <a:lstStyle>
            <a:lvl1pPr>
              <a:defRPr sz="34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330" y="1158396"/>
            <a:ext cx="6609398" cy="5717484"/>
          </a:xfrm>
        </p:spPr>
        <p:txBody>
          <a:bodyPr anchor="t"/>
          <a:lstStyle>
            <a:lvl1pPr marL="0" indent="0">
              <a:buNone/>
              <a:defRPr sz="3427"/>
            </a:lvl1pPr>
            <a:lvl2pPr marL="489570" indent="0">
              <a:buNone/>
              <a:defRPr sz="2998"/>
            </a:lvl2pPr>
            <a:lvl3pPr marL="979140" indent="0">
              <a:buNone/>
              <a:defRPr sz="2570"/>
            </a:lvl3pPr>
            <a:lvl4pPr marL="1468709" indent="0">
              <a:buNone/>
              <a:defRPr sz="2142"/>
            </a:lvl4pPr>
            <a:lvl5pPr marL="1958279" indent="0">
              <a:buNone/>
              <a:defRPr sz="2142"/>
            </a:lvl5pPr>
            <a:lvl6pPr marL="2447849" indent="0">
              <a:buNone/>
              <a:defRPr sz="2142"/>
            </a:lvl6pPr>
            <a:lvl7pPr marL="2937419" indent="0">
              <a:buNone/>
              <a:defRPr sz="2142"/>
            </a:lvl7pPr>
            <a:lvl8pPr marL="3426988" indent="0">
              <a:buNone/>
              <a:defRPr sz="2142"/>
            </a:lvl8pPr>
            <a:lvl9pPr marL="3916558" indent="0">
              <a:buNone/>
              <a:defRPr sz="2142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413635"/>
            <a:ext cx="4210770" cy="4471557"/>
          </a:xfrm>
        </p:spPr>
        <p:txBody>
          <a:bodyPr/>
          <a:lstStyle>
            <a:lvl1pPr marL="0" indent="0">
              <a:buNone/>
              <a:defRPr sz="1713"/>
            </a:lvl1pPr>
            <a:lvl2pPr marL="489570" indent="0">
              <a:buNone/>
              <a:defRPr sz="1499"/>
            </a:lvl2pPr>
            <a:lvl3pPr marL="979140" indent="0">
              <a:buNone/>
              <a:defRPr sz="1285"/>
            </a:lvl3pPr>
            <a:lvl4pPr marL="1468709" indent="0">
              <a:buNone/>
              <a:defRPr sz="1071"/>
            </a:lvl4pPr>
            <a:lvl5pPr marL="1958279" indent="0">
              <a:buNone/>
              <a:defRPr sz="1071"/>
            </a:lvl5pPr>
            <a:lvl6pPr marL="2447849" indent="0">
              <a:buNone/>
              <a:defRPr sz="1071"/>
            </a:lvl6pPr>
            <a:lvl7pPr marL="2937419" indent="0">
              <a:buNone/>
              <a:defRPr sz="1071"/>
            </a:lvl7pPr>
            <a:lvl8pPr marL="3426988" indent="0">
              <a:buNone/>
              <a:defRPr sz="1071"/>
            </a:lvl8pPr>
            <a:lvl9pPr marL="3916558" indent="0">
              <a:buNone/>
              <a:defRPr sz="107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8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73" y="428346"/>
            <a:ext cx="11260455" cy="1555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573" y="2141729"/>
            <a:ext cx="11260455" cy="5104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7573" y="7456941"/>
            <a:ext cx="2937510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DB66-F72E-BD40-9870-4717BC9832D9}" type="datetimeFigureOut">
              <a:rPr lang="pt-PT" smtClean="0"/>
              <a:t>29/11/22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4668" y="7456941"/>
            <a:ext cx="4406265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518" y="7456941"/>
            <a:ext cx="2937510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80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9140" rtl="0" eaLnBrk="1" latinLnBrk="0" hangingPunct="1">
        <a:lnSpc>
          <a:spcPct val="90000"/>
        </a:lnSpc>
        <a:spcBef>
          <a:spcPct val="0"/>
        </a:spcBef>
        <a:buNone/>
        <a:defRPr sz="4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4785" indent="-244785" algn="l" defTabSz="979140" rtl="0" eaLnBrk="1" latinLnBrk="0" hangingPunct="1">
        <a:lnSpc>
          <a:spcPct val="90000"/>
        </a:lnSpc>
        <a:spcBef>
          <a:spcPts val="1071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34355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2pPr>
      <a:lvl3pPr marL="122392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3pPr>
      <a:lvl4pPr marL="171349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4pPr>
      <a:lvl5pPr marL="220306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5pPr>
      <a:lvl6pPr marL="269263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6pPr>
      <a:lvl7pPr marL="318220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7pPr>
      <a:lvl8pPr marL="367177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8pPr>
      <a:lvl9pPr marL="416134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1pPr>
      <a:lvl2pPr marL="48957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2pPr>
      <a:lvl3pPr marL="97914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3pPr>
      <a:lvl4pPr marL="146870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4pPr>
      <a:lvl5pPr marL="195827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5pPr>
      <a:lvl6pPr marL="244784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6pPr>
      <a:lvl7pPr marL="293741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7pPr>
      <a:lvl8pPr marL="3426988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8pPr>
      <a:lvl9pPr marL="3916558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7" Type="http://schemas.microsoft.com/office/2007/relationships/hdphoto" Target="../media/hdphoto1.wdp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1FE83D23-CD39-998D-2473-530040C7BAC7}"/>
              </a:ext>
            </a:extLst>
          </p:cNvPr>
          <p:cNvSpPr/>
          <p:nvPr/>
        </p:nvSpPr>
        <p:spPr>
          <a:xfrm>
            <a:off x="164592" y="69299"/>
            <a:ext cx="56501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" pitchFamily="2" charset="0"/>
              </a:rPr>
              <a:t>Life Stages of </a:t>
            </a:r>
            <a:r>
              <a:rPr lang="en-GB" b="1" i="1" dirty="0">
                <a:latin typeface="Times" pitchFamily="2" charset="0"/>
              </a:rPr>
              <a:t>Patella aspera </a:t>
            </a:r>
            <a:r>
              <a:rPr lang="en-GB" b="1" dirty="0">
                <a:latin typeface="Times" pitchFamily="2" charset="0"/>
              </a:rPr>
              <a:t>and </a:t>
            </a:r>
            <a:r>
              <a:rPr lang="en-GB" b="1" i="1" dirty="0">
                <a:latin typeface="Times" pitchFamily="2" charset="0"/>
              </a:rPr>
              <a:t>Patella </a:t>
            </a:r>
            <a:r>
              <a:rPr lang="en-GB" b="1" i="1" dirty="0" err="1">
                <a:latin typeface="Times" pitchFamily="2" charset="0"/>
              </a:rPr>
              <a:t>candei</a:t>
            </a:r>
            <a:endParaRPr lang="en-GB" b="1" i="1" dirty="0">
              <a:latin typeface="Times" pitchFamily="2" charset="0"/>
            </a:endParaRPr>
          </a:p>
          <a:p>
            <a:pPr algn="ctr"/>
            <a:r>
              <a:rPr lang="en-GB" dirty="0">
                <a:latin typeface="Times" pitchFamily="2" charset="0"/>
              </a:rPr>
              <a:t>(</a:t>
            </a:r>
            <a:r>
              <a:rPr lang="en-GB" dirty="0" err="1">
                <a:latin typeface="Times" pitchFamily="2" charset="0"/>
              </a:rPr>
              <a:t>Cañizares</a:t>
            </a:r>
            <a:r>
              <a:rPr lang="en-GB" dirty="0">
                <a:latin typeface="Times" pitchFamily="2" charset="0"/>
              </a:rPr>
              <a:t> et al., 2022; Vasconcelos et al., 2022</a:t>
            </a:r>
          </a:p>
          <a:p>
            <a:pPr algn="ctr"/>
            <a:r>
              <a:rPr lang="en-GB" dirty="0">
                <a:highlight>
                  <a:srgbClr val="FFFF00"/>
                </a:highlight>
                <a:latin typeface="Times" pitchFamily="2" charset="0"/>
              </a:rPr>
              <a:t>Rodríguez et al., 2020</a:t>
            </a:r>
            <a:r>
              <a:rPr lang="en-GB" dirty="0">
                <a:latin typeface="Times" pitchFamily="2" charset="0"/>
              </a:rPr>
              <a:t>)</a:t>
            </a:r>
          </a:p>
        </p:txBody>
      </p:sp>
      <p:grpSp>
        <p:nvGrpSpPr>
          <p:cNvPr id="1087" name="Agrupar 1086">
            <a:extLst>
              <a:ext uri="{FF2B5EF4-FFF2-40B4-BE49-F238E27FC236}">
                <a16:creationId xmlns:a16="http://schemas.microsoft.com/office/drawing/2014/main" id="{B4B8685B-1D57-32D1-0756-BBFA6473F58F}"/>
              </a:ext>
            </a:extLst>
          </p:cNvPr>
          <p:cNvGrpSpPr/>
          <p:nvPr/>
        </p:nvGrpSpPr>
        <p:grpSpPr>
          <a:xfrm>
            <a:off x="2307865" y="214400"/>
            <a:ext cx="9315369" cy="7562157"/>
            <a:chOff x="2319439" y="409745"/>
            <a:chExt cx="9315369" cy="75621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B1D61C-E5FE-0414-06B9-6DBFCAEF016F}"/>
                </a:ext>
              </a:extLst>
            </p:cNvPr>
            <p:cNvSpPr/>
            <p:nvPr/>
          </p:nvSpPr>
          <p:spPr>
            <a:xfrm>
              <a:off x="3315022" y="1222213"/>
              <a:ext cx="6120000" cy="6120000"/>
            </a:xfrm>
            <a:prstGeom prst="ellipse">
              <a:avLst/>
            </a:prstGeom>
            <a:solidFill>
              <a:srgbClr val="E5E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Life Stages</a:t>
              </a:r>
            </a:p>
            <a:p>
              <a:pPr algn="ctr"/>
              <a:r>
                <a:rPr lang="en-GB" sz="40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Cycle</a:t>
              </a:r>
              <a:endParaRPr lang="en-GB" sz="4000" dirty="0">
                <a:solidFill>
                  <a:srgbClr val="6C7B8B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CD27DE8E-2435-3674-B732-FAB55E0CE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9439" y="2111763"/>
              <a:ext cx="2160000" cy="2160000"/>
            </a:xfrm>
            <a:prstGeom prst="ellipse">
              <a:avLst/>
            </a:prstGeom>
            <a:solidFill>
              <a:srgbClr val="E6EFEC">
                <a:alpha val="65657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pic>
          <p:nvPicPr>
            <p:cNvPr id="19" name="Imagem 18" descr="Uma imagem com orifício&#10;&#10;Descrição gerada automaticamente">
              <a:extLst>
                <a:ext uri="{FF2B5EF4-FFF2-40B4-BE49-F238E27FC236}">
                  <a16:creationId xmlns:a16="http://schemas.microsoft.com/office/drawing/2014/main" id="{B9F7FF07-C958-60EC-361D-620DFBB8D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389407" y="2537954"/>
              <a:ext cx="422329" cy="3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FD6D9AD-1F3A-1CEA-9EA5-C08FB4DA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887" y="2940507"/>
              <a:ext cx="504000" cy="519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5D45E41-E274-6D1A-58BD-8928EDC9A982}"/>
                </a:ext>
              </a:extLst>
            </p:cNvPr>
            <p:cNvSpPr txBox="1"/>
            <p:nvPr/>
          </p:nvSpPr>
          <p:spPr>
            <a:xfrm>
              <a:off x="3026580" y="3755480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Egg</a:t>
              </a:r>
              <a:r>
                <a:rPr lang="en-GB" sz="22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s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BCA7957-6956-882B-9F26-62C7365D1A16}"/>
                </a:ext>
              </a:extLst>
            </p:cNvPr>
            <p:cNvSpPr txBox="1"/>
            <p:nvPr/>
          </p:nvSpPr>
          <p:spPr>
            <a:xfrm>
              <a:off x="4436638" y="2041304"/>
              <a:ext cx="1147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0.7 days</a:t>
              </a:r>
            </a:p>
          </p:txBody>
        </p:sp>
        <p:pic>
          <p:nvPicPr>
            <p:cNvPr id="46" name="Gráfico 45" descr="Cronómetro 75% com preenchimento sólido">
              <a:extLst>
                <a:ext uri="{FF2B5EF4-FFF2-40B4-BE49-F238E27FC236}">
                  <a16:creationId xmlns:a16="http://schemas.microsoft.com/office/drawing/2014/main" id="{147C24B6-25B5-02A0-49A4-02E8D727F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5176" y="1689434"/>
              <a:ext cx="443255" cy="443255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06100CD7-3268-3099-69BB-AD937D56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812" y="2808607"/>
              <a:ext cx="489360" cy="50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006D228F-9F32-B3C9-B20F-CBD33EA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6345" y="2410637"/>
              <a:ext cx="540000" cy="5561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m 19" descr="Uma imagem com orifício&#10;&#10;Descrição gerada automaticamente">
              <a:extLst>
                <a:ext uri="{FF2B5EF4-FFF2-40B4-BE49-F238E27FC236}">
                  <a16:creationId xmlns:a16="http://schemas.microsoft.com/office/drawing/2014/main" id="{72BDCBF8-F0D3-D3F2-73BF-5392EA84B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084835" y="2965080"/>
              <a:ext cx="380095" cy="32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" name="Gráfico 1023" descr="Cronómetro 75% com preenchimento sólido">
              <a:extLst>
                <a:ext uri="{FF2B5EF4-FFF2-40B4-BE49-F238E27FC236}">
                  <a16:creationId xmlns:a16="http://schemas.microsoft.com/office/drawing/2014/main" id="{7DC432D2-3752-C1FB-1AF3-2B9F90E2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8543" y="1616153"/>
              <a:ext cx="443255" cy="443255"/>
            </a:xfrm>
            <a:prstGeom prst="rect">
              <a:avLst/>
            </a:prstGeom>
          </p:spPr>
        </p:pic>
        <p:sp>
          <p:nvSpPr>
            <p:cNvPr id="1025" name="CaixaDeTexto 1024">
              <a:extLst>
                <a:ext uri="{FF2B5EF4-FFF2-40B4-BE49-F238E27FC236}">
                  <a16:creationId xmlns:a16="http://schemas.microsoft.com/office/drawing/2014/main" id="{8E578F51-71CB-563B-6F1B-502F64A19694}"/>
                </a:ext>
              </a:extLst>
            </p:cNvPr>
            <p:cNvSpPr txBox="1"/>
            <p:nvPr/>
          </p:nvSpPr>
          <p:spPr>
            <a:xfrm>
              <a:off x="8605430" y="4411994"/>
              <a:ext cx="1082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4 days</a:t>
              </a:r>
            </a:p>
          </p:txBody>
        </p:sp>
        <p:pic>
          <p:nvPicPr>
            <p:cNvPr id="1027" name="Gráfico 1026" descr="Cronómetro 75% com preenchimento sólido">
              <a:extLst>
                <a:ext uri="{FF2B5EF4-FFF2-40B4-BE49-F238E27FC236}">
                  <a16:creationId xmlns:a16="http://schemas.microsoft.com/office/drawing/2014/main" id="{96A85277-AF86-8266-1B7C-672F6932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3166" y="4060124"/>
              <a:ext cx="443255" cy="443255"/>
            </a:xfrm>
            <a:prstGeom prst="rect">
              <a:avLst/>
            </a:prstGeom>
          </p:spPr>
        </p:pic>
        <p:sp>
          <p:nvSpPr>
            <p:cNvPr id="1029" name="CaixaDeTexto 1028">
              <a:extLst>
                <a:ext uri="{FF2B5EF4-FFF2-40B4-BE49-F238E27FC236}">
                  <a16:creationId xmlns:a16="http://schemas.microsoft.com/office/drawing/2014/main" id="{7476A524-8666-152B-7346-D00979F99D56}"/>
                </a:ext>
              </a:extLst>
            </p:cNvPr>
            <p:cNvSpPr txBox="1"/>
            <p:nvPr/>
          </p:nvSpPr>
          <p:spPr>
            <a:xfrm>
              <a:off x="7997618" y="5922877"/>
              <a:ext cx="8236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3 days</a:t>
              </a:r>
            </a:p>
          </p:txBody>
        </p:sp>
        <p:pic>
          <p:nvPicPr>
            <p:cNvPr id="1030" name="Gráfico 1029" descr="Cronómetro 75% com preenchimento sólido">
              <a:extLst>
                <a:ext uri="{FF2B5EF4-FFF2-40B4-BE49-F238E27FC236}">
                  <a16:creationId xmlns:a16="http://schemas.microsoft.com/office/drawing/2014/main" id="{3D5EC8E2-03F7-3C81-846F-E5A9C340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6154" y="5571007"/>
              <a:ext cx="443255" cy="443255"/>
            </a:xfrm>
            <a:prstGeom prst="rect">
              <a:avLst/>
            </a:prstGeom>
          </p:spPr>
        </p:pic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8692E7E7-ABCC-D193-2454-444F2243A5CF}"/>
                </a:ext>
              </a:extLst>
            </p:cNvPr>
            <p:cNvSpPr txBox="1"/>
            <p:nvPr/>
          </p:nvSpPr>
          <p:spPr>
            <a:xfrm>
              <a:off x="4923210" y="6705018"/>
              <a:ext cx="13934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solidFill>
                    <a:srgbClr val="49708C"/>
                  </a:solidFill>
                </a:rPr>
                <a:t>ca</a:t>
              </a:r>
              <a:r>
                <a:rPr lang="en-GB" b="1" dirty="0">
                  <a:solidFill>
                    <a:srgbClr val="49708C"/>
                  </a:solidFill>
                </a:rPr>
                <a:t>. 730 days</a:t>
              </a:r>
            </a:p>
          </p:txBody>
        </p:sp>
        <p:pic>
          <p:nvPicPr>
            <p:cNvPr id="1032" name="Gráfico 1031" descr="Cronómetro 75% com preenchimento sólido">
              <a:extLst>
                <a:ext uri="{FF2B5EF4-FFF2-40B4-BE49-F238E27FC236}">
                  <a16:creationId xmlns:a16="http://schemas.microsoft.com/office/drawing/2014/main" id="{67C14AE6-C1A7-0F02-1863-D0A31C17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7228" y="6289408"/>
              <a:ext cx="443255" cy="443255"/>
            </a:xfrm>
            <a:prstGeom prst="rect">
              <a:avLst/>
            </a:prstGeom>
          </p:spPr>
        </p:pic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6355C9A7-755B-F80F-5271-BC7D96DEF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9" y="409745"/>
              <a:ext cx="2160000" cy="216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4D66CEFF-BD55-CEC8-7C59-CA678D87C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711" y="5235104"/>
              <a:ext cx="1980000" cy="198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749C3386-4380-6DE9-42E5-07F66863C8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039" y="5991902"/>
              <a:ext cx="1980000" cy="198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58F3C27E-D3B9-5AA0-46BC-B96B33C23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9232" y="1867445"/>
              <a:ext cx="2160000" cy="216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5" name="Retângulo Arredondado 1044">
              <a:extLst>
                <a:ext uri="{FF2B5EF4-FFF2-40B4-BE49-F238E27FC236}">
                  <a16:creationId xmlns:a16="http://schemas.microsoft.com/office/drawing/2014/main" id="{EEB697D8-C5CC-5EA9-0814-D63463390859}"/>
                </a:ext>
              </a:extLst>
            </p:cNvPr>
            <p:cNvSpPr/>
            <p:nvPr/>
          </p:nvSpPr>
          <p:spPr>
            <a:xfrm>
              <a:off x="9375639" y="5057515"/>
              <a:ext cx="2259169" cy="712765"/>
            </a:xfrm>
            <a:prstGeom prst="roundRect">
              <a:avLst/>
            </a:prstGeom>
            <a:solidFill>
              <a:srgbClr val="DFAF97">
                <a:alpha val="7863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Settlement </a:t>
              </a:r>
            </a:p>
            <a:p>
              <a:pPr algn="ctr"/>
              <a:r>
                <a:rPr lang="en-GB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and Metamorphosis</a:t>
              </a:r>
            </a:p>
          </p:txBody>
        </p:sp>
        <p:pic>
          <p:nvPicPr>
            <p:cNvPr id="14" name="Imagem 13" descr="Uma imagem com montanha, natureza&#10;&#10;Descrição gerada automaticamente">
              <a:extLst>
                <a:ext uri="{FF2B5EF4-FFF2-40B4-BE49-F238E27FC236}">
                  <a16:creationId xmlns:a16="http://schemas.microsoft.com/office/drawing/2014/main" id="{F73AE4EB-6A61-9C59-D0F9-AC83E9A2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54995">
              <a:off x="3880343" y="5456212"/>
              <a:ext cx="1102941" cy="1263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CB8EDB6-2424-FB97-2F46-661244A0C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0"/>
            <a:stretch/>
          </p:blipFill>
          <p:spPr>
            <a:xfrm rot="20655312">
              <a:off x="2829262" y="5460752"/>
              <a:ext cx="1120290" cy="12421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1CD2AAF-F54A-57D5-C191-DDCEC63D00D7}"/>
                </a:ext>
              </a:extLst>
            </p:cNvPr>
            <p:cNvSpPr txBox="1"/>
            <p:nvPr/>
          </p:nvSpPr>
          <p:spPr>
            <a:xfrm>
              <a:off x="3357271" y="6620753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Adults</a:t>
              </a:r>
            </a:p>
          </p:txBody>
        </p:sp>
        <p:pic>
          <p:nvPicPr>
            <p:cNvPr id="1046" name="Imagem 1045" descr="Uma imagem com orifício&#10;&#10;Descrição gerada automaticamente">
              <a:extLst>
                <a:ext uri="{FF2B5EF4-FFF2-40B4-BE49-F238E27FC236}">
                  <a16:creationId xmlns:a16="http://schemas.microsoft.com/office/drawing/2014/main" id="{F78B9677-938B-1A64-CE5B-021836993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161989" y="3262749"/>
              <a:ext cx="422329" cy="3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A7AA4EF-4514-9427-5CD0-F24FEDCDD6F2}"/>
                </a:ext>
              </a:extLst>
            </p:cNvPr>
            <p:cNvSpPr txBox="1"/>
            <p:nvPr/>
          </p:nvSpPr>
          <p:spPr>
            <a:xfrm>
              <a:off x="6679334" y="7181465"/>
              <a:ext cx="12314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Juveniles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D0C1099-54BB-ECC8-1040-479EB4E03E52}"/>
                </a:ext>
              </a:extLst>
            </p:cNvPr>
            <p:cNvSpPr txBox="1"/>
            <p:nvPr/>
          </p:nvSpPr>
          <p:spPr>
            <a:xfrm>
              <a:off x="5453091" y="1866946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Trochophores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F464DE0-D9F6-CCA3-52DE-0A0AE98DDA22}"/>
                </a:ext>
              </a:extLst>
            </p:cNvPr>
            <p:cNvSpPr txBox="1"/>
            <p:nvPr/>
          </p:nvSpPr>
          <p:spPr>
            <a:xfrm>
              <a:off x="8743834" y="3409943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Veliger</a:t>
              </a: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BDB1969-4067-0029-E994-92D33A4A0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102" y="5025005"/>
              <a:ext cx="720000" cy="720000"/>
            </a:xfrm>
            <a:prstGeom prst="ellipse">
              <a:avLst/>
            </a:prstGeom>
            <a:solidFill>
              <a:srgbClr val="DFAF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pic>
          <p:nvPicPr>
            <p:cNvPr id="1054" name="Imagem 1053" descr="Uma imagem com silhueta&#10;&#10;Descrição gerada automaticamente">
              <a:extLst>
                <a:ext uri="{FF2B5EF4-FFF2-40B4-BE49-F238E27FC236}">
                  <a16:creationId xmlns:a16="http://schemas.microsoft.com/office/drawing/2014/main" id="{3272C2C0-13BA-26C5-B807-925075767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085" t="37674" r="25770" b="23643"/>
            <a:stretch/>
          </p:blipFill>
          <p:spPr>
            <a:xfrm>
              <a:off x="7245011" y="6424545"/>
              <a:ext cx="755894" cy="5379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6" name="Imagem 1035" descr="Uma imagem com silhueta&#10;&#10;Descrição gerada automaticamente">
              <a:extLst>
                <a:ext uri="{FF2B5EF4-FFF2-40B4-BE49-F238E27FC236}">
                  <a16:creationId xmlns:a16="http://schemas.microsoft.com/office/drawing/2014/main" id="{C4F97D50-2E94-3A9B-D71C-B10D079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300" t="41258" r="23611" b="25590"/>
            <a:stretch/>
          </p:blipFill>
          <p:spPr>
            <a:xfrm>
              <a:off x="6676376" y="6606984"/>
              <a:ext cx="775289" cy="4649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57" name="CaixaDeTexto 1056">
              <a:extLst>
                <a:ext uri="{FF2B5EF4-FFF2-40B4-BE49-F238E27FC236}">
                  <a16:creationId xmlns:a16="http://schemas.microsoft.com/office/drawing/2014/main" id="{44E1B2EA-4500-212E-72CE-1C932AFBA573}"/>
                </a:ext>
              </a:extLst>
            </p:cNvPr>
            <p:cNvSpPr txBox="1"/>
            <p:nvPr/>
          </p:nvSpPr>
          <p:spPr>
            <a:xfrm>
              <a:off x="3324171" y="4742683"/>
              <a:ext cx="2159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385,613 Oocytes</a:t>
              </a:r>
            </a:p>
          </p:txBody>
        </p:sp>
        <p:pic>
          <p:nvPicPr>
            <p:cNvPr id="1061" name="Gráfico 1060" descr="Registo com preenchimento sólido">
              <a:extLst>
                <a:ext uri="{FF2B5EF4-FFF2-40B4-BE49-F238E27FC236}">
                  <a16:creationId xmlns:a16="http://schemas.microsoft.com/office/drawing/2014/main" id="{CCF24066-13E9-74B1-0165-38F94C5E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3848" y="4435338"/>
              <a:ext cx="324000" cy="324000"/>
            </a:xfrm>
            <a:prstGeom prst="rect">
              <a:avLst/>
            </a:prstGeom>
          </p:spPr>
        </p:pic>
        <p:pic>
          <p:nvPicPr>
            <p:cNvPr id="1062" name="Imagem 1061" descr="Uma imagem com orifício&#10;&#10;Descrição gerada automaticamente">
              <a:extLst>
                <a:ext uri="{FF2B5EF4-FFF2-40B4-BE49-F238E27FC236}">
                  <a16:creationId xmlns:a16="http://schemas.microsoft.com/office/drawing/2014/main" id="{8B320926-A825-C024-AF62-C851019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2692987" y="2945986"/>
              <a:ext cx="396000" cy="3375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4" name="Imagem 1063">
              <a:extLst>
                <a:ext uri="{FF2B5EF4-FFF2-40B4-BE49-F238E27FC236}">
                  <a16:creationId xmlns:a16="http://schemas.microsoft.com/office/drawing/2014/main" id="{07E3356E-61FB-EB20-9484-B2E2926B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076839">
              <a:off x="8704046" y="2372748"/>
              <a:ext cx="474256" cy="46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5" name="Imagem 1064">
              <a:extLst>
                <a:ext uri="{FF2B5EF4-FFF2-40B4-BE49-F238E27FC236}">
                  <a16:creationId xmlns:a16="http://schemas.microsoft.com/office/drawing/2014/main" id="{70D96D19-4A2D-C75A-1D54-F3123BE5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551216">
              <a:off x="9152297" y="2539074"/>
              <a:ext cx="432000" cy="4263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FB09E82-3CAC-5C1B-A837-10CD90DE0F47}"/>
                </a:ext>
              </a:extLst>
            </p:cNvPr>
            <p:cNvSpPr txBox="1"/>
            <p:nvPr/>
          </p:nvSpPr>
          <p:spPr>
            <a:xfrm>
              <a:off x="7340005" y="1968023"/>
              <a:ext cx="1082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1.3 days</a:t>
              </a:r>
            </a:p>
          </p:txBody>
        </p:sp>
        <p:pic>
          <p:nvPicPr>
            <p:cNvPr id="1066" name="Imagem 1065">
              <a:extLst>
                <a:ext uri="{FF2B5EF4-FFF2-40B4-BE49-F238E27FC236}">
                  <a16:creationId xmlns:a16="http://schemas.microsoft.com/office/drawing/2014/main" id="{DAFCB176-847E-E832-D930-554FE412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8852069" y="2904081"/>
              <a:ext cx="432000" cy="4263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7" name="Imagem 1066">
              <a:extLst>
                <a:ext uri="{FF2B5EF4-FFF2-40B4-BE49-F238E27FC236}">
                  <a16:creationId xmlns:a16="http://schemas.microsoft.com/office/drawing/2014/main" id="{08D1678F-50E2-2EEC-8387-681E2D1DA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9868" y="3238821"/>
              <a:ext cx="559268" cy="57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8" name="Imagem 1067" descr="Uma imagem com orifício&#10;&#10;Descrição gerada automaticamente">
              <a:extLst>
                <a:ext uri="{FF2B5EF4-FFF2-40B4-BE49-F238E27FC236}">
                  <a16:creationId xmlns:a16="http://schemas.microsoft.com/office/drawing/2014/main" id="{6C2B771D-324D-5123-9ACD-B786D5B33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2805310" y="2676467"/>
              <a:ext cx="432000" cy="3682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3" name="Imagem 1082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E092409F-3021-28E9-2D3F-E1D118376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>
              <a:off x="5898277" y="1135336"/>
              <a:ext cx="468000" cy="370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4" name="Imagem 1083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559816E3-9F99-3F14-8CE0-D3F2B0BD3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3956936">
              <a:off x="5702061" y="1424559"/>
              <a:ext cx="468000" cy="370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5" name="Imagem 1084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32EC24E6-7179-E367-39F4-FAE2D610B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3956936">
              <a:off x="6312204" y="1289687"/>
              <a:ext cx="504000" cy="39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6" name="Imagem 1085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AFDBB93A-545E-1FE3-F7C6-071671D5B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6243779">
              <a:off x="5994091" y="629118"/>
              <a:ext cx="504000" cy="39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090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5" name="Agrupar 1084">
            <a:extLst>
              <a:ext uri="{FF2B5EF4-FFF2-40B4-BE49-F238E27FC236}">
                <a16:creationId xmlns:a16="http://schemas.microsoft.com/office/drawing/2014/main" id="{242E6A3B-E298-FBEF-067D-CA3E79538A77}"/>
              </a:ext>
            </a:extLst>
          </p:cNvPr>
          <p:cNvGrpSpPr/>
          <p:nvPr/>
        </p:nvGrpSpPr>
        <p:grpSpPr>
          <a:xfrm>
            <a:off x="1136133" y="189474"/>
            <a:ext cx="11474001" cy="7379039"/>
            <a:chOff x="526533" y="237601"/>
            <a:chExt cx="11474001" cy="7379039"/>
          </a:xfrm>
        </p:grpSpPr>
        <p:cxnSp>
          <p:nvCxnSpPr>
            <p:cNvPr id="1078" name="Conexão Reta 1077">
              <a:extLst>
                <a:ext uri="{FF2B5EF4-FFF2-40B4-BE49-F238E27FC236}">
                  <a16:creationId xmlns:a16="http://schemas.microsoft.com/office/drawing/2014/main" id="{1546686A-AE1C-363D-E205-BCFBEA676BD3}"/>
                </a:ext>
              </a:extLst>
            </p:cNvPr>
            <p:cNvCxnSpPr>
              <a:cxnSpLocks/>
              <a:stCxn id="1069" idx="2"/>
              <a:endCxn id="1079" idx="3"/>
            </p:cNvCxnSpPr>
            <p:nvPr/>
          </p:nvCxnSpPr>
          <p:spPr>
            <a:xfrm>
              <a:off x="4592134" y="4739388"/>
              <a:ext cx="2706676" cy="2096204"/>
            </a:xfrm>
            <a:prstGeom prst="line">
              <a:avLst/>
            </a:prstGeom>
            <a:ln w="53975">
              <a:solidFill>
                <a:srgbClr val="EDDFC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6" name="Conexão Reta 1075">
              <a:extLst>
                <a:ext uri="{FF2B5EF4-FFF2-40B4-BE49-F238E27FC236}">
                  <a16:creationId xmlns:a16="http://schemas.microsoft.com/office/drawing/2014/main" id="{B97338FB-911F-F539-ADCC-00647E60E4E5}"/>
                </a:ext>
              </a:extLst>
            </p:cNvPr>
            <p:cNvCxnSpPr>
              <a:cxnSpLocks/>
              <a:stCxn id="1069" idx="0"/>
            </p:cNvCxnSpPr>
            <p:nvPr/>
          </p:nvCxnSpPr>
          <p:spPr>
            <a:xfrm flipV="1">
              <a:off x="4592134" y="2526010"/>
              <a:ext cx="3514573" cy="665364"/>
            </a:xfrm>
            <a:prstGeom prst="line">
              <a:avLst/>
            </a:prstGeom>
            <a:ln w="53975">
              <a:solidFill>
                <a:srgbClr val="EDDFCB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9" name="Oval 1078">
              <a:extLst>
                <a:ext uri="{FF2B5EF4-FFF2-40B4-BE49-F238E27FC236}">
                  <a16:creationId xmlns:a16="http://schemas.microsoft.com/office/drawing/2014/main" id="{28F7B89C-EBC6-0B5F-886C-36B4F7E02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92122" y="2283314"/>
              <a:ext cx="5508412" cy="5333326"/>
            </a:xfrm>
            <a:prstGeom prst="ellipse">
              <a:avLst/>
            </a:prstGeom>
            <a:solidFill>
              <a:srgbClr val="EDDFCB">
                <a:alpha val="79000"/>
              </a:srgbClr>
            </a:solidFill>
            <a:ln w="47625">
              <a:solidFill>
                <a:srgbClr val="EDDF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grpSp>
          <p:nvGrpSpPr>
            <p:cNvPr id="1072" name="Agrupar 1071">
              <a:extLst>
                <a:ext uri="{FF2B5EF4-FFF2-40B4-BE49-F238E27FC236}">
                  <a16:creationId xmlns:a16="http://schemas.microsoft.com/office/drawing/2014/main" id="{C368C229-F328-B078-31C7-0CF5ABFD442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06942" y="2403622"/>
              <a:ext cx="4922742" cy="4752000"/>
              <a:chOff x="7302631" y="508339"/>
              <a:chExt cx="5592918" cy="5398934"/>
            </a:xfrm>
          </p:grpSpPr>
          <p:grpSp>
            <p:nvGrpSpPr>
              <p:cNvPr id="1055" name="Agrupar 1054">
                <a:extLst>
                  <a:ext uri="{FF2B5EF4-FFF2-40B4-BE49-F238E27FC236}">
                    <a16:creationId xmlns:a16="http://schemas.microsoft.com/office/drawing/2014/main" id="{2EAA0427-0A6A-58EB-AB5D-7FF647E876A3}"/>
                  </a:ext>
                </a:extLst>
              </p:cNvPr>
              <p:cNvGrpSpPr/>
              <p:nvPr/>
            </p:nvGrpSpPr>
            <p:grpSpPr>
              <a:xfrm>
                <a:off x="7302631" y="508339"/>
                <a:ext cx="5592918" cy="5398934"/>
                <a:chOff x="7302631" y="508339"/>
                <a:chExt cx="5592918" cy="5398934"/>
              </a:xfrm>
            </p:grpSpPr>
            <p:sp>
              <p:nvSpPr>
                <p:cNvPr id="1056" name="Forma Livre 1055">
                  <a:extLst>
                    <a:ext uri="{FF2B5EF4-FFF2-40B4-BE49-F238E27FC236}">
                      <a16:creationId xmlns:a16="http://schemas.microsoft.com/office/drawing/2014/main" id="{7289CBF5-355B-6495-3109-1CD6FE55376F}"/>
                    </a:ext>
                  </a:extLst>
                </p:cNvPr>
                <p:cNvSpPr/>
                <p:nvPr/>
              </p:nvSpPr>
              <p:spPr>
                <a:xfrm>
                  <a:off x="9284344" y="508339"/>
                  <a:ext cx="1629492" cy="1629492"/>
                </a:xfrm>
                <a:custGeom>
                  <a:avLst/>
                  <a:gdLst>
                    <a:gd name="connsiteX0" fmla="*/ 0 w 1629492"/>
                    <a:gd name="connsiteY0" fmla="*/ 814746 h 1629492"/>
                    <a:gd name="connsiteX1" fmla="*/ 814746 w 1629492"/>
                    <a:gd name="connsiteY1" fmla="*/ 0 h 1629492"/>
                    <a:gd name="connsiteX2" fmla="*/ 1629492 w 1629492"/>
                    <a:gd name="connsiteY2" fmla="*/ 814746 h 1629492"/>
                    <a:gd name="connsiteX3" fmla="*/ 814746 w 1629492"/>
                    <a:gd name="connsiteY3" fmla="*/ 1629492 h 1629492"/>
                    <a:gd name="connsiteX4" fmla="*/ 0 w 1629492"/>
                    <a:gd name="connsiteY4" fmla="*/ 814746 h 16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9492" h="1629492">
                      <a:moveTo>
                        <a:pt x="0" y="814746"/>
                      </a:moveTo>
                      <a:cubicBezTo>
                        <a:pt x="0" y="364774"/>
                        <a:pt x="364774" y="0"/>
                        <a:pt x="814746" y="0"/>
                      </a:cubicBezTo>
                      <a:cubicBezTo>
                        <a:pt x="1264718" y="0"/>
                        <a:pt x="1629492" y="364774"/>
                        <a:pt x="1629492" y="814746"/>
                      </a:cubicBezTo>
                      <a:cubicBezTo>
                        <a:pt x="1629492" y="1264718"/>
                        <a:pt x="1264718" y="1629492"/>
                        <a:pt x="814746" y="1629492"/>
                      </a:cubicBezTo>
                      <a:cubicBezTo>
                        <a:pt x="364774" y="1629492"/>
                        <a:pt x="0" y="1264718"/>
                        <a:pt x="0" y="814746"/>
                      </a:cubicBezTo>
                      <a:close/>
                    </a:path>
                  </a:pathLst>
                </a:custGeom>
                <a:solidFill>
                  <a:srgbClr val="8DB6CF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1184" tIns="321184" rIns="321184" bIns="321184" numCol="1" spcCol="1270" anchor="ctr" anchorCtr="0">
                  <a:noAutofit/>
                </a:bodyPr>
                <a:lstStyle/>
                <a:p>
                  <a:pPr marL="0" lvl="0" indent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6500" kern="1200" dirty="0"/>
                    <a:t>T</a:t>
                  </a:r>
                </a:p>
              </p:txBody>
            </p:sp>
            <p:sp>
              <p:nvSpPr>
                <p:cNvPr id="1058" name="Forma Livre 1057">
                  <a:extLst>
                    <a:ext uri="{FF2B5EF4-FFF2-40B4-BE49-F238E27FC236}">
                      <a16:creationId xmlns:a16="http://schemas.microsoft.com/office/drawing/2014/main" id="{54F9B3CE-D0DC-ACEF-6700-996FFEAAA536}"/>
                    </a:ext>
                  </a:extLst>
                </p:cNvPr>
                <p:cNvSpPr/>
                <p:nvPr/>
              </p:nvSpPr>
              <p:spPr>
                <a:xfrm rot="2160000">
                  <a:off x="10726540" y="1856514"/>
                  <a:ext cx="706911" cy="358481"/>
                </a:xfrm>
                <a:custGeom>
                  <a:avLst/>
                  <a:gdLst>
                    <a:gd name="connsiteX0" fmla="*/ 0 w 706911"/>
                    <a:gd name="connsiteY0" fmla="*/ 71696 h 358481"/>
                    <a:gd name="connsiteX1" fmla="*/ 527671 w 706911"/>
                    <a:gd name="connsiteY1" fmla="*/ 71696 h 358481"/>
                    <a:gd name="connsiteX2" fmla="*/ 527671 w 706911"/>
                    <a:gd name="connsiteY2" fmla="*/ 0 h 358481"/>
                    <a:gd name="connsiteX3" fmla="*/ 706911 w 706911"/>
                    <a:gd name="connsiteY3" fmla="*/ 179241 h 358481"/>
                    <a:gd name="connsiteX4" fmla="*/ 527671 w 706911"/>
                    <a:gd name="connsiteY4" fmla="*/ 358481 h 358481"/>
                    <a:gd name="connsiteX5" fmla="*/ 527671 w 706911"/>
                    <a:gd name="connsiteY5" fmla="*/ 286785 h 358481"/>
                    <a:gd name="connsiteX6" fmla="*/ 0 w 706911"/>
                    <a:gd name="connsiteY6" fmla="*/ 286785 h 358481"/>
                    <a:gd name="connsiteX7" fmla="*/ 0 w 706911"/>
                    <a:gd name="connsiteY7" fmla="*/ 71696 h 35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6911" h="358481">
                      <a:moveTo>
                        <a:pt x="0" y="71696"/>
                      </a:moveTo>
                      <a:lnTo>
                        <a:pt x="527671" y="71696"/>
                      </a:lnTo>
                      <a:lnTo>
                        <a:pt x="527671" y="0"/>
                      </a:lnTo>
                      <a:lnTo>
                        <a:pt x="706911" y="179241"/>
                      </a:lnTo>
                      <a:lnTo>
                        <a:pt x="527671" y="358481"/>
                      </a:lnTo>
                      <a:lnTo>
                        <a:pt x="527671" y="286785"/>
                      </a:lnTo>
                      <a:lnTo>
                        <a:pt x="0" y="286785"/>
                      </a:lnTo>
                      <a:lnTo>
                        <a:pt x="0" y="71696"/>
                      </a:lnTo>
                      <a:close/>
                    </a:path>
                  </a:pathLst>
                </a:custGeom>
                <a:solidFill>
                  <a:srgbClr val="8DB6CF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1695" rIns="107543" bIns="71696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pt-PT" sz="1500" kern="1200"/>
                </a:p>
              </p:txBody>
            </p:sp>
            <p:sp>
              <p:nvSpPr>
                <p:cNvPr id="1059" name="Forma Livre 1058">
                  <a:extLst>
                    <a:ext uri="{FF2B5EF4-FFF2-40B4-BE49-F238E27FC236}">
                      <a16:creationId xmlns:a16="http://schemas.microsoft.com/office/drawing/2014/main" id="{EFE87006-992D-0130-8485-628EE88F3B0E}"/>
                    </a:ext>
                  </a:extLst>
                </p:cNvPr>
                <p:cNvSpPr/>
                <p:nvPr/>
              </p:nvSpPr>
              <p:spPr>
                <a:xfrm>
                  <a:off x="11266057" y="1948138"/>
                  <a:ext cx="1629492" cy="1629492"/>
                </a:xfrm>
                <a:custGeom>
                  <a:avLst/>
                  <a:gdLst>
                    <a:gd name="connsiteX0" fmla="*/ 0 w 1629492"/>
                    <a:gd name="connsiteY0" fmla="*/ 814746 h 1629492"/>
                    <a:gd name="connsiteX1" fmla="*/ 814746 w 1629492"/>
                    <a:gd name="connsiteY1" fmla="*/ 0 h 1629492"/>
                    <a:gd name="connsiteX2" fmla="*/ 1629492 w 1629492"/>
                    <a:gd name="connsiteY2" fmla="*/ 814746 h 1629492"/>
                    <a:gd name="connsiteX3" fmla="*/ 814746 w 1629492"/>
                    <a:gd name="connsiteY3" fmla="*/ 1629492 h 1629492"/>
                    <a:gd name="connsiteX4" fmla="*/ 0 w 1629492"/>
                    <a:gd name="connsiteY4" fmla="*/ 814746 h 16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9492" h="1629492">
                      <a:moveTo>
                        <a:pt x="0" y="814746"/>
                      </a:moveTo>
                      <a:cubicBezTo>
                        <a:pt x="0" y="364774"/>
                        <a:pt x="364774" y="0"/>
                        <a:pt x="814746" y="0"/>
                      </a:cubicBezTo>
                      <a:cubicBezTo>
                        <a:pt x="1264718" y="0"/>
                        <a:pt x="1629492" y="364774"/>
                        <a:pt x="1629492" y="814746"/>
                      </a:cubicBezTo>
                      <a:cubicBezTo>
                        <a:pt x="1629492" y="1264718"/>
                        <a:pt x="1264718" y="1629492"/>
                        <a:pt x="814746" y="1629492"/>
                      </a:cubicBezTo>
                      <a:cubicBezTo>
                        <a:pt x="364774" y="1629492"/>
                        <a:pt x="0" y="1264718"/>
                        <a:pt x="0" y="814746"/>
                      </a:cubicBezTo>
                      <a:close/>
                    </a:path>
                  </a:pathLst>
                </a:custGeom>
                <a:solidFill>
                  <a:srgbClr val="97CDCD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1184" tIns="321184" rIns="321184" bIns="321184" numCol="1" spcCol="1270" anchor="ctr" anchorCtr="0">
                  <a:noAutofit/>
                </a:bodyPr>
                <a:lstStyle/>
                <a:p>
                  <a:pPr marL="0" lvl="0" indent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6500" kern="1200" dirty="0"/>
                    <a:t>V</a:t>
                  </a:r>
                </a:p>
              </p:txBody>
            </p:sp>
            <p:sp>
              <p:nvSpPr>
                <p:cNvPr id="1060" name="Forma Livre 1059">
                  <a:extLst>
                    <a:ext uri="{FF2B5EF4-FFF2-40B4-BE49-F238E27FC236}">
                      <a16:creationId xmlns:a16="http://schemas.microsoft.com/office/drawing/2014/main" id="{D6346F4F-9E85-58DF-3FB9-9AD943376123}"/>
                    </a:ext>
                  </a:extLst>
                </p:cNvPr>
                <p:cNvSpPr/>
                <p:nvPr/>
              </p:nvSpPr>
              <p:spPr>
                <a:xfrm rot="17280000">
                  <a:off x="11352675" y="3736765"/>
                  <a:ext cx="706911" cy="358482"/>
                </a:xfrm>
                <a:custGeom>
                  <a:avLst/>
                  <a:gdLst>
                    <a:gd name="connsiteX0" fmla="*/ 0 w 706911"/>
                    <a:gd name="connsiteY0" fmla="*/ 71696 h 358481"/>
                    <a:gd name="connsiteX1" fmla="*/ 527671 w 706911"/>
                    <a:gd name="connsiteY1" fmla="*/ 71696 h 358481"/>
                    <a:gd name="connsiteX2" fmla="*/ 527671 w 706911"/>
                    <a:gd name="connsiteY2" fmla="*/ 0 h 358481"/>
                    <a:gd name="connsiteX3" fmla="*/ 706911 w 706911"/>
                    <a:gd name="connsiteY3" fmla="*/ 179241 h 358481"/>
                    <a:gd name="connsiteX4" fmla="*/ 527671 w 706911"/>
                    <a:gd name="connsiteY4" fmla="*/ 358481 h 358481"/>
                    <a:gd name="connsiteX5" fmla="*/ 527671 w 706911"/>
                    <a:gd name="connsiteY5" fmla="*/ 286785 h 358481"/>
                    <a:gd name="connsiteX6" fmla="*/ 0 w 706911"/>
                    <a:gd name="connsiteY6" fmla="*/ 286785 h 358481"/>
                    <a:gd name="connsiteX7" fmla="*/ 0 w 706911"/>
                    <a:gd name="connsiteY7" fmla="*/ 71696 h 35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6911" h="358481">
                      <a:moveTo>
                        <a:pt x="706911" y="286785"/>
                      </a:moveTo>
                      <a:lnTo>
                        <a:pt x="179240" y="286785"/>
                      </a:lnTo>
                      <a:lnTo>
                        <a:pt x="179240" y="358481"/>
                      </a:lnTo>
                      <a:lnTo>
                        <a:pt x="0" y="179240"/>
                      </a:lnTo>
                      <a:lnTo>
                        <a:pt x="179240" y="0"/>
                      </a:lnTo>
                      <a:lnTo>
                        <a:pt x="179240" y="71696"/>
                      </a:lnTo>
                      <a:lnTo>
                        <a:pt x="706911" y="71696"/>
                      </a:lnTo>
                      <a:lnTo>
                        <a:pt x="706911" y="286785"/>
                      </a:lnTo>
                      <a:close/>
                    </a:path>
                  </a:pathLst>
                </a:custGeom>
                <a:solidFill>
                  <a:srgbClr val="97CDCD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542" tIns="71696" rIns="1" bIns="71696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pt-PT" sz="1500" kern="1200"/>
                </a:p>
              </p:txBody>
            </p:sp>
            <p:sp>
              <p:nvSpPr>
                <p:cNvPr id="1062" name="Forma Livre 1061">
                  <a:extLst>
                    <a:ext uri="{FF2B5EF4-FFF2-40B4-BE49-F238E27FC236}">
                      <a16:creationId xmlns:a16="http://schemas.microsoft.com/office/drawing/2014/main" id="{D0F20C62-354E-6B27-C9FD-A227AF163B11}"/>
                    </a:ext>
                  </a:extLst>
                </p:cNvPr>
                <p:cNvSpPr/>
                <p:nvPr/>
              </p:nvSpPr>
              <p:spPr>
                <a:xfrm>
                  <a:off x="10509110" y="4277781"/>
                  <a:ext cx="1629492" cy="1629492"/>
                </a:xfrm>
                <a:custGeom>
                  <a:avLst/>
                  <a:gdLst>
                    <a:gd name="connsiteX0" fmla="*/ 0 w 1629492"/>
                    <a:gd name="connsiteY0" fmla="*/ 814746 h 1629492"/>
                    <a:gd name="connsiteX1" fmla="*/ 814746 w 1629492"/>
                    <a:gd name="connsiteY1" fmla="*/ 0 h 1629492"/>
                    <a:gd name="connsiteX2" fmla="*/ 1629492 w 1629492"/>
                    <a:gd name="connsiteY2" fmla="*/ 814746 h 1629492"/>
                    <a:gd name="connsiteX3" fmla="*/ 814746 w 1629492"/>
                    <a:gd name="connsiteY3" fmla="*/ 1629492 h 1629492"/>
                    <a:gd name="connsiteX4" fmla="*/ 0 w 1629492"/>
                    <a:gd name="connsiteY4" fmla="*/ 814746 h 16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9492" h="1629492">
                      <a:moveTo>
                        <a:pt x="0" y="814746"/>
                      </a:moveTo>
                      <a:cubicBezTo>
                        <a:pt x="0" y="364774"/>
                        <a:pt x="364774" y="0"/>
                        <a:pt x="814746" y="0"/>
                      </a:cubicBezTo>
                      <a:cubicBezTo>
                        <a:pt x="1264718" y="0"/>
                        <a:pt x="1629492" y="364774"/>
                        <a:pt x="1629492" y="814746"/>
                      </a:cubicBezTo>
                      <a:cubicBezTo>
                        <a:pt x="1629492" y="1264718"/>
                        <a:pt x="1264718" y="1629492"/>
                        <a:pt x="814746" y="1629492"/>
                      </a:cubicBezTo>
                      <a:cubicBezTo>
                        <a:pt x="364774" y="1629492"/>
                        <a:pt x="0" y="1264718"/>
                        <a:pt x="0" y="814746"/>
                      </a:cubicBezTo>
                      <a:close/>
                    </a:path>
                  </a:pathLst>
                </a:custGeom>
                <a:solidFill>
                  <a:srgbClr val="668B8B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1184" tIns="321184" rIns="321184" bIns="321184" numCol="1" spcCol="1270" anchor="ctr" anchorCtr="0">
                  <a:noAutofit/>
                </a:bodyPr>
                <a:lstStyle/>
                <a:p>
                  <a:pPr marL="0" lvl="0" indent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6500" kern="1200" dirty="0"/>
                    <a:t>J</a:t>
                  </a:r>
                </a:p>
              </p:txBody>
            </p:sp>
            <p:sp>
              <p:nvSpPr>
                <p:cNvPr id="1063" name="Forma Livre 1062">
                  <a:extLst>
                    <a:ext uri="{FF2B5EF4-FFF2-40B4-BE49-F238E27FC236}">
                      <a16:creationId xmlns:a16="http://schemas.microsoft.com/office/drawing/2014/main" id="{D7447D63-B6AD-B14D-213B-30F2E9D6F429}"/>
                    </a:ext>
                  </a:extLst>
                </p:cNvPr>
                <p:cNvSpPr/>
                <p:nvPr/>
              </p:nvSpPr>
              <p:spPr>
                <a:xfrm rot="21600000">
                  <a:off x="9757935" y="4913286"/>
                  <a:ext cx="706911" cy="358482"/>
                </a:xfrm>
                <a:custGeom>
                  <a:avLst/>
                  <a:gdLst>
                    <a:gd name="connsiteX0" fmla="*/ 0 w 706911"/>
                    <a:gd name="connsiteY0" fmla="*/ 71696 h 358481"/>
                    <a:gd name="connsiteX1" fmla="*/ 527671 w 706911"/>
                    <a:gd name="connsiteY1" fmla="*/ 71696 h 358481"/>
                    <a:gd name="connsiteX2" fmla="*/ 527671 w 706911"/>
                    <a:gd name="connsiteY2" fmla="*/ 0 h 358481"/>
                    <a:gd name="connsiteX3" fmla="*/ 706911 w 706911"/>
                    <a:gd name="connsiteY3" fmla="*/ 179241 h 358481"/>
                    <a:gd name="connsiteX4" fmla="*/ 527671 w 706911"/>
                    <a:gd name="connsiteY4" fmla="*/ 358481 h 358481"/>
                    <a:gd name="connsiteX5" fmla="*/ 527671 w 706911"/>
                    <a:gd name="connsiteY5" fmla="*/ 286785 h 358481"/>
                    <a:gd name="connsiteX6" fmla="*/ 0 w 706911"/>
                    <a:gd name="connsiteY6" fmla="*/ 286785 h 358481"/>
                    <a:gd name="connsiteX7" fmla="*/ 0 w 706911"/>
                    <a:gd name="connsiteY7" fmla="*/ 71696 h 35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6911" h="358481">
                      <a:moveTo>
                        <a:pt x="706911" y="286785"/>
                      </a:moveTo>
                      <a:lnTo>
                        <a:pt x="179240" y="286785"/>
                      </a:lnTo>
                      <a:lnTo>
                        <a:pt x="179240" y="358481"/>
                      </a:lnTo>
                      <a:lnTo>
                        <a:pt x="0" y="179240"/>
                      </a:lnTo>
                      <a:lnTo>
                        <a:pt x="179240" y="0"/>
                      </a:lnTo>
                      <a:lnTo>
                        <a:pt x="179240" y="71696"/>
                      </a:lnTo>
                      <a:lnTo>
                        <a:pt x="706911" y="71696"/>
                      </a:lnTo>
                      <a:lnTo>
                        <a:pt x="706911" y="286785"/>
                      </a:lnTo>
                      <a:close/>
                    </a:path>
                  </a:pathLst>
                </a:custGeom>
                <a:solidFill>
                  <a:srgbClr val="668B8B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544" tIns="71697" rIns="0" bIns="71696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pt-PT" sz="1500" kern="1200"/>
                </a:p>
              </p:txBody>
            </p:sp>
            <p:sp>
              <p:nvSpPr>
                <p:cNvPr id="1064" name="Forma Livre 1063">
                  <a:extLst>
                    <a:ext uri="{FF2B5EF4-FFF2-40B4-BE49-F238E27FC236}">
                      <a16:creationId xmlns:a16="http://schemas.microsoft.com/office/drawing/2014/main" id="{08687190-21F9-3843-68ED-800EE92A57CA}"/>
                    </a:ext>
                  </a:extLst>
                </p:cNvPr>
                <p:cNvSpPr/>
                <p:nvPr/>
              </p:nvSpPr>
              <p:spPr>
                <a:xfrm>
                  <a:off x="8059578" y="4277781"/>
                  <a:ext cx="1629492" cy="1629492"/>
                </a:xfrm>
                <a:custGeom>
                  <a:avLst/>
                  <a:gdLst>
                    <a:gd name="connsiteX0" fmla="*/ 0 w 1629492"/>
                    <a:gd name="connsiteY0" fmla="*/ 814746 h 1629492"/>
                    <a:gd name="connsiteX1" fmla="*/ 814746 w 1629492"/>
                    <a:gd name="connsiteY1" fmla="*/ 0 h 1629492"/>
                    <a:gd name="connsiteX2" fmla="*/ 1629492 w 1629492"/>
                    <a:gd name="connsiteY2" fmla="*/ 814746 h 1629492"/>
                    <a:gd name="connsiteX3" fmla="*/ 814746 w 1629492"/>
                    <a:gd name="connsiteY3" fmla="*/ 1629492 h 1629492"/>
                    <a:gd name="connsiteX4" fmla="*/ 0 w 1629492"/>
                    <a:gd name="connsiteY4" fmla="*/ 814746 h 16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9492" h="1629492">
                      <a:moveTo>
                        <a:pt x="0" y="814746"/>
                      </a:moveTo>
                      <a:cubicBezTo>
                        <a:pt x="0" y="364774"/>
                        <a:pt x="364774" y="0"/>
                        <a:pt x="814746" y="0"/>
                      </a:cubicBezTo>
                      <a:cubicBezTo>
                        <a:pt x="1264718" y="0"/>
                        <a:pt x="1629492" y="364774"/>
                        <a:pt x="1629492" y="814746"/>
                      </a:cubicBezTo>
                      <a:cubicBezTo>
                        <a:pt x="1629492" y="1264718"/>
                        <a:pt x="1264718" y="1629492"/>
                        <a:pt x="814746" y="1629492"/>
                      </a:cubicBezTo>
                      <a:cubicBezTo>
                        <a:pt x="364774" y="1629492"/>
                        <a:pt x="0" y="1264718"/>
                        <a:pt x="0" y="814746"/>
                      </a:cubicBezTo>
                      <a:close/>
                    </a:path>
                  </a:pathLst>
                </a:custGeom>
                <a:solidFill>
                  <a:srgbClr val="4E93CB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1184" tIns="321184" rIns="321184" bIns="321184" numCol="1" spcCol="1270" anchor="ctr" anchorCtr="0">
                  <a:noAutofit/>
                </a:bodyPr>
                <a:lstStyle/>
                <a:p>
                  <a:pPr marL="0" lvl="0" indent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6500" kern="1200" dirty="0"/>
                    <a:t>A</a:t>
                  </a:r>
                </a:p>
              </p:txBody>
            </p:sp>
            <p:sp>
              <p:nvSpPr>
                <p:cNvPr id="1065" name="Forma Livre 1064">
                  <a:extLst>
                    <a:ext uri="{FF2B5EF4-FFF2-40B4-BE49-F238E27FC236}">
                      <a16:creationId xmlns:a16="http://schemas.microsoft.com/office/drawing/2014/main" id="{594E6C2C-46D6-BED7-00E7-0146C16EAC92}"/>
                    </a:ext>
                  </a:extLst>
                </p:cNvPr>
                <p:cNvSpPr/>
                <p:nvPr/>
              </p:nvSpPr>
              <p:spPr>
                <a:xfrm rot="25920000">
                  <a:off x="8146196" y="3760163"/>
                  <a:ext cx="706912" cy="358482"/>
                </a:xfrm>
                <a:custGeom>
                  <a:avLst/>
                  <a:gdLst>
                    <a:gd name="connsiteX0" fmla="*/ 0 w 706911"/>
                    <a:gd name="connsiteY0" fmla="*/ 71696 h 358481"/>
                    <a:gd name="connsiteX1" fmla="*/ 527671 w 706911"/>
                    <a:gd name="connsiteY1" fmla="*/ 71696 h 358481"/>
                    <a:gd name="connsiteX2" fmla="*/ 527671 w 706911"/>
                    <a:gd name="connsiteY2" fmla="*/ 0 h 358481"/>
                    <a:gd name="connsiteX3" fmla="*/ 706911 w 706911"/>
                    <a:gd name="connsiteY3" fmla="*/ 179241 h 358481"/>
                    <a:gd name="connsiteX4" fmla="*/ 527671 w 706911"/>
                    <a:gd name="connsiteY4" fmla="*/ 358481 h 358481"/>
                    <a:gd name="connsiteX5" fmla="*/ 527671 w 706911"/>
                    <a:gd name="connsiteY5" fmla="*/ 286785 h 358481"/>
                    <a:gd name="connsiteX6" fmla="*/ 0 w 706911"/>
                    <a:gd name="connsiteY6" fmla="*/ 286785 h 358481"/>
                    <a:gd name="connsiteX7" fmla="*/ 0 w 706911"/>
                    <a:gd name="connsiteY7" fmla="*/ 71696 h 3584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6911" h="358481">
                      <a:moveTo>
                        <a:pt x="706911" y="286785"/>
                      </a:moveTo>
                      <a:lnTo>
                        <a:pt x="179240" y="286785"/>
                      </a:lnTo>
                      <a:lnTo>
                        <a:pt x="179240" y="358481"/>
                      </a:lnTo>
                      <a:lnTo>
                        <a:pt x="0" y="179240"/>
                      </a:lnTo>
                      <a:lnTo>
                        <a:pt x="179240" y="0"/>
                      </a:lnTo>
                      <a:lnTo>
                        <a:pt x="179240" y="71696"/>
                      </a:lnTo>
                      <a:lnTo>
                        <a:pt x="706911" y="71696"/>
                      </a:lnTo>
                      <a:lnTo>
                        <a:pt x="706911" y="286785"/>
                      </a:lnTo>
                      <a:close/>
                    </a:path>
                  </a:pathLst>
                </a:custGeom>
                <a:solidFill>
                  <a:srgbClr val="4E93CB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07544" tIns="71697" rIns="0" bIns="7169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pt-PT" sz="1500" kern="1200"/>
                </a:p>
              </p:txBody>
            </p:sp>
            <p:sp>
              <p:nvSpPr>
                <p:cNvPr id="1066" name="Forma Livre 1065">
                  <a:extLst>
                    <a:ext uri="{FF2B5EF4-FFF2-40B4-BE49-F238E27FC236}">
                      <a16:creationId xmlns:a16="http://schemas.microsoft.com/office/drawing/2014/main" id="{7711211F-7F8A-2CBC-9CAD-21114B4AF3EF}"/>
                    </a:ext>
                  </a:extLst>
                </p:cNvPr>
                <p:cNvSpPr/>
                <p:nvPr/>
              </p:nvSpPr>
              <p:spPr>
                <a:xfrm>
                  <a:off x="7302631" y="1948138"/>
                  <a:ext cx="1629492" cy="1629492"/>
                </a:xfrm>
                <a:custGeom>
                  <a:avLst/>
                  <a:gdLst>
                    <a:gd name="connsiteX0" fmla="*/ 0 w 1629492"/>
                    <a:gd name="connsiteY0" fmla="*/ 814746 h 1629492"/>
                    <a:gd name="connsiteX1" fmla="*/ 814746 w 1629492"/>
                    <a:gd name="connsiteY1" fmla="*/ 0 h 1629492"/>
                    <a:gd name="connsiteX2" fmla="*/ 1629492 w 1629492"/>
                    <a:gd name="connsiteY2" fmla="*/ 814746 h 1629492"/>
                    <a:gd name="connsiteX3" fmla="*/ 814746 w 1629492"/>
                    <a:gd name="connsiteY3" fmla="*/ 1629492 h 1629492"/>
                    <a:gd name="connsiteX4" fmla="*/ 0 w 1629492"/>
                    <a:gd name="connsiteY4" fmla="*/ 814746 h 16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9492" h="1629492">
                      <a:moveTo>
                        <a:pt x="0" y="814746"/>
                      </a:moveTo>
                      <a:cubicBezTo>
                        <a:pt x="0" y="364774"/>
                        <a:pt x="364774" y="0"/>
                        <a:pt x="814746" y="0"/>
                      </a:cubicBezTo>
                      <a:cubicBezTo>
                        <a:pt x="1264718" y="0"/>
                        <a:pt x="1629492" y="364774"/>
                        <a:pt x="1629492" y="814746"/>
                      </a:cubicBezTo>
                      <a:cubicBezTo>
                        <a:pt x="1629492" y="1264718"/>
                        <a:pt x="1264718" y="1629492"/>
                        <a:pt x="814746" y="1629492"/>
                      </a:cubicBezTo>
                      <a:cubicBezTo>
                        <a:pt x="364774" y="1629492"/>
                        <a:pt x="0" y="1264718"/>
                        <a:pt x="0" y="814746"/>
                      </a:cubicBezTo>
                      <a:close/>
                    </a:path>
                  </a:pathLst>
                </a:custGeom>
                <a:solidFill>
                  <a:srgbClr val="DFAF97"/>
                </a:solidFill>
                <a:ln>
                  <a:noFill/>
                </a:ln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321184" tIns="321184" rIns="321184" bIns="321184" numCol="1" spcCol="1270" anchor="ctr" anchorCtr="0">
                  <a:noAutofit/>
                </a:bodyPr>
                <a:lstStyle/>
                <a:p>
                  <a:pPr marL="0" lvl="0" indent="0" algn="ctr" defTabSz="2889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pt-PT" sz="6500" kern="1200" dirty="0"/>
                    <a:t>E</a:t>
                  </a:r>
                </a:p>
              </p:txBody>
            </p:sp>
            <p:sp>
              <p:nvSpPr>
                <p:cNvPr id="1067" name="Forma Livre 1066">
                  <a:extLst>
                    <a:ext uri="{FF2B5EF4-FFF2-40B4-BE49-F238E27FC236}">
                      <a16:creationId xmlns:a16="http://schemas.microsoft.com/office/drawing/2014/main" id="{04901BB9-2F4C-8DDB-6479-045B04A97117}"/>
                    </a:ext>
                  </a:extLst>
                </p:cNvPr>
                <p:cNvSpPr/>
                <p:nvPr/>
              </p:nvSpPr>
              <p:spPr>
                <a:xfrm rot="19440000">
                  <a:off x="8743332" y="1869701"/>
                  <a:ext cx="709901" cy="361028"/>
                </a:xfrm>
                <a:custGeom>
                  <a:avLst/>
                  <a:gdLst>
                    <a:gd name="connsiteX0" fmla="*/ 0 w 709901"/>
                    <a:gd name="connsiteY0" fmla="*/ 72206 h 361028"/>
                    <a:gd name="connsiteX1" fmla="*/ 529387 w 709901"/>
                    <a:gd name="connsiteY1" fmla="*/ 72206 h 361028"/>
                    <a:gd name="connsiteX2" fmla="*/ 529387 w 709901"/>
                    <a:gd name="connsiteY2" fmla="*/ 0 h 361028"/>
                    <a:gd name="connsiteX3" fmla="*/ 709901 w 709901"/>
                    <a:gd name="connsiteY3" fmla="*/ 180514 h 361028"/>
                    <a:gd name="connsiteX4" fmla="*/ 529387 w 709901"/>
                    <a:gd name="connsiteY4" fmla="*/ 361028 h 361028"/>
                    <a:gd name="connsiteX5" fmla="*/ 529387 w 709901"/>
                    <a:gd name="connsiteY5" fmla="*/ 288822 h 361028"/>
                    <a:gd name="connsiteX6" fmla="*/ 0 w 709901"/>
                    <a:gd name="connsiteY6" fmla="*/ 288822 h 361028"/>
                    <a:gd name="connsiteX7" fmla="*/ 0 w 709901"/>
                    <a:gd name="connsiteY7" fmla="*/ 72206 h 36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09901" h="361028">
                      <a:moveTo>
                        <a:pt x="0" y="72206"/>
                      </a:moveTo>
                      <a:lnTo>
                        <a:pt x="529387" y="72206"/>
                      </a:lnTo>
                      <a:lnTo>
                        <a:pt x="529387" y="0"/>
                      </a:lnTo>
                      <a:lnTo>
                        <a:pt x="709901" y="180514"/>
                      </a:lnTo>
                      <a:lnTo>
                        <a:pt x="529387" y="361028"/>
                      </a:lnTo>
                      <a:lnTo>
                        <a:pt x="529387" y="288822"/>
                      </a:lnTo>
                      <a:lnTo>
                        <a:pt x="0" y="288822"/>
                      </a:lnTo>
                      <a:lnTo>
                        <a:pt x="0" y="72206"/>
                      </a:lnTo>
                      <a:close/>
                    </a:path>
                  </a:pathLst>
                </a:custGeom>
                <a:solidFill>
                  <a:srgbClr val="C59D80"/>
                </a:solidFill>
                <a:ln w="38100"/>
              </p:spPr>
              <p:style>
                <a:lnRef idx="0">
                  <a:scrgbClr r="0" g="0" b="0"/>
                </a:lnRef>
                <a:fillRef idx="1">
                  <a:scrgbClr r="0" g="0" b="0"/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-1" tIns="72206" rIns="108308" bIns="72205" numCol="1" spcCol="1270" anchor="ctr" anchorCtr="0">
                  <a:noAutofit/>
                </a:bodyPr>
                <a:lstStyle/>
                <a:p>
                  <a:pPr marL="0" lvl="0" indent="0" algn="ctr" defTabSz="6667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endParaRPr lang="pt-PT" sz="1500" kern="1200"/>
                </a:p>
              </p:txBody>
            </p:sp>
          </p:grpSp>
          <p:sp>
            <p:nvSpPr>
              <p:cNvPr id="1057" name="CaixaDeTexto 1056">
                <a:extLst>
                  <a:ext uri="{FF2B5EF4-FFF2-40B4-BE49-F238E27FC236}">
                    <a16:creationId xmlns:a16="http://schemas.microsoft.com/office/drawing/2014/main" id="{44E1B2EA-4500-212E-72CE-1C932AFBA573}"/>
                  </a:ext>
                </a:extLst>
              </p:cNvPr>
              <p:cNvSpPr txBox="1"/>
              <p:nvPr/>
            </p:nvSpPr>
            <p:spPr>
              <a:xfrm>
                <a:off x="8630840" y="3428090"/>
                <a:ext cx="874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 err="1">
                    <a:solidFill>
                      <a:srgbClr val="4E93CB"/>
                    </a:solidFill>
                  </a:rPr>
                  <a:t>g</a:t>
                </a:r>
                <a:r>
                  <a:rPr lang="en-GB" sz="3600" b="1" i="1" baseline="-25000" dirty="0" err="1">
                    <a:solidFill>
                      <a:srgbClr val="4E93CB"/>
                    </a:solidFill>
                  </a:rPr>
                  <a:t>AE</a:t>
                </a:r>
                <a:endParaRPr lang="en-GB" sz="3600" b="1" i="1" dirty="0">
                  <a:solidFill>
                    <a:srgbClr val="4E93CB"/>
                  </a:solidFill>
                </a:endParaRPr>
              </a:p>
            </p:txBody>
          </p:sp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A93DEE7B-F15F-74A5-0E9A-A8D6A3E5D838}"/>
                  </a:ext>
                </a:extLst>
              </p:cNvPr>
              <p:cNvSpPr txBox="1"/>
              <p:nvPr/>
            </p:nvSpPr>
            <p:spPr>
              <a:xfrm>
                <a:off x="9016561" y="2003053"/>
                <a:ext cx="874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 err="1">
                    <a:solidFill>
                      <a:srgbClr val="C59D80"/>
                    </a:solidFill>
                  </a:rPr>
                  <a:t>g</a:t>
                </a:r>
                <a:r>
                  <a:rPr lang="en-GB" sz="3600" b="1" i="1" baseline="-25000" dirty="0" err="1">
                    <a:solidFill>
                      <a:srgbClr val="C59D80"/>
                    </a:solidFill>
                  </a:rPr>
                  <a:t>ET</a:t>
                </a:r>
                <a:endParaRPr lang="en-GB" sz="3600" b="1" i="1" dirty="0">
                  <a:solidFill>
                    <a:srgbClr val="C59D80"/>
                  </a:solidFill>
                </a:endParaRPr>
              </a:p>
            </p:txBody>
          </p:sp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1819EB77-E202-BC8E-89AA-4D8701EF451A}"/>
                  </a:ext>
                </a:extLst>
              </p:cNvPr>
              <p:cNvSpPr txBox="1"/>
              <p:nvPr/>
            </p:nvSpPr>
            <p:spPr>
              <a:xfrm>
                <a:off x="10388368" y="1998647"/>
                <a:ext cx="874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 err="1">
                    <a:solidFill>
                      <a:srgbClr val="8DB6CF"/>
                    </a:solidFill>
                  </a:rPr>
                  <a:t>g</a:t>
                </a:r>
                <a:r>
                  <a:rPr lang="en-GB" sz="3600" b="1" i="1" baseline="-25000" dirty="0" err="1">
                    <a:solidFill>
                      <a:srgbClr val="8DB6CF"/>
                    </a:solidFill>
                  </a:rPr>
                  <a:t>TV</a:t>
                </a:r>
                <a:endParaRPr lang="en-GB" sz="3600" b="1" i="1" dirty="0">
                  <a:solidFill>
                    <a:srgbClr val="8DB6CF"/>
                  </a:solidFill>
                </a:endParaRPr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FCF7A9DC-5BF4-7793-BBFD-2952F201E94A}"/>
                  </a:ext>
                </a:extLst>
              </p:cNvPr>
              <p:cNvSpPr txBox="1"/>
              <p:nvPr/>
            </p:nvSpPr>
            <p:spPr>
              <a:xfrm>
                <a:off x="10750542" y="3273771"/>
                <a:ext cx="874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 err="1">
                    <a:solidFill>
                      <a:srgbClr val="97CDCD"/>
                    </a:solidFill>
                  </a:rPr>
                  <a:t>g</a:t>
                </a:r>
                <a:r>
                  <a:rPr lang="en-GB" sz="3600" b="1" i="1" baseline="-25000" dirty="0" err="1">
                    <a:solidFill>
                      <a:srgbClr val="97CDCD"/>
                    </a:solidFill>
                  </a:rPr>
                  <a:t>VJ</a:t>
                </a:r>
                <a:endParaRPr lang="en-GB" sz="3600" b="1" i="1" dirty="0">
                  <a:solidFill>
                    <a:srgbClr val="97CDCD"/>
                  </a:solidFill>
                </a:endParaRPr>
              </a:p>
            </p:txBody>
          </p:sp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1ACB997-7EF4-7FB4-25B3-FE51CA11F6CF}"/>
                  </a:ext>
                </a:extLst>
              </p:cNvPr>
              <p:cNvSpPr txBox="1"/>
              <p:nvPr/>
            </p:nvSpPr>
            <p:spPr>
              <a:xfrm>
                <a:off x="9759725" y="4144098"/>
                <a:ext cx="874447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3600" b="1" dirty="0" err="1">
                    <a:solidFill>
                      <a:srgbClr val="668B8B"/>
                    </a:solidFill>
                  </a:rPr>
                  <a:t>g</a:t>
                </a:r>
                <a:r>
                  <a:rPr lang="en-GB" sz="3600" b="1" i="1" baseline="-25000" dirty="0" err="1">
                    <a:solidFill>
                      <a:srgbClr val="668B8B"/>
                    </a:solidFill>
                  </a:rPr>
                  <a:t>JA</a:t>
                </a:r>
                <a:endParaRPr lang="en-GB" sz="3600" b="1" i="1" dirty="0">
                  <a:solidFill>
                    <a:srgbClr val="668B8B"/>
                  </a:solidFill>
                </a:endParaRPr>
              </a:p>
            </p:txBody>
          </p:sp>
        </p:grpSp>
        <p:grpSp>
          <p:nvGrpSpPr>
            <p:cNvPr id="1073" name="Agrupar 1072">
              <a:extLst>
                <a:ext uri="{FF2B5EF4-FFF2-40B4-BE49-F238E27FC236}">
                  <a16:creationId xmlns:a16="http://schemas.microsoft.com/office/drawing/2014/main" id="{7A99EC35-BDD2-C87A-DD8B-71D2E3548EA9}"/>
                </a:ext>
              </a:extLst>
            </p:cNvPr>
            <p:cNvGrpSpPr/>
            <p:nvPr/>
          </p:nvGrpSpPr>
          <p:grpSpPr>
            <a:xfrm>
              <a:off x="526533" y="237601"/>
              <a:ext cx="5034275" cy="4510257"/>
              <a:chOff x="673371" y="1018263"/>
              <a:chExt cx="5034275" cy="4510257"/>
            </a:xfrm>
          </p:grpSpPr>
          <p:sp>
            <p:nvSpPr>
              <p:cNvPr id="1047" name="Forma Livre 1046">
                <a:extLst>
                  <a:ext uri="{FF2B5EF4-FFF2-40B4-BE49-F238E27FC236}">
                    <a16:creationId xmlns:a16="http://schemas.microsoft.com/office/drawing/2014/main" id="{A8A6E657-578F-4156-8F01-FABE974C1D94}"/>
                  </a:ext>
                </a:extLst>
              </p:cNvPr>
              <p:cNvSpPr/>
              <p:nvPr/>
            </p:nvSpPr>
            <p:spPr>
              <a:xfrm rot="73330">
                <a:off x="2682752" y="1522711"/>
                <a:ext cx="790460" cy="583472"/>
              </a:xfrm>
              <a:custGeom>
                <a:avLst/>
                <a:gdLst>
                  <a:gd name="connsiteX0" fmla="*/ 0 w 790460"/>
                  <a:gd name="connsiteY0" fmla="*/ 116694 h 583472"/>
                  <a:gd name="connsiteX1" fmla="*/ 498724 w 790460"/>
                  <a:gd name="connsiteY1" fmla="*/ 116694 h 583472"/>
                  <a:gd name="connsiteX2" fmla="*/ 498724 w 790460"/>
                  <a:gd name="connsiteY2" fmla="*/ 0 h 583472"/>
                  <a:gd name="connsiteX3" fmla="*/ 790460 w 790460"/>
                  <a:gd name="connsiteY3" fmla="*/ 291736 h 583472"/>
                  <a:gd name="connsiteX4" fmla="*/ 498724 w 790460"/>
                  <a:gd name="connsiteY4" fmla="*/ 583472 h 583472"/>
                  <a:gd name="connsiteX5" fmla="*/ 498724 w 790460"/>
                  <a:gd name="connsiteY5" fmla="*/ 466778 h 583472"/>
                  <a:gd name="connsiteX6" fmla="*/ 0 w 790460"/>
                  <a:gd name="connsiteY6" fmla="*/ 466778 h 583472"/>
                  <a:gd name="connsiteX7" fmla="*/ 0 w 790460"/>
                  <a:gd name="connsiteY7" fmla="*/ 116694 h 58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0460" h="583472">
                    <a:moveTo>
                      <a:pt x="0" y="116694"/>
                    </a:moveTo>
                    <a:lnTo>
                      <a:pt x="498724" y="116694"/>
                    </a:lnTo>
                    <a:lnTo>
                      <a:pt x="498724" y="0"/>
                    </a:lnTo>
                    <a:lnTo>
                      <a:pt x="790460" y="291736"/>
                    </a:lnTo>
                    <a:lnTo>
                      <a:pt x="498724" y="583472"/>
                    </a:lnTo>
                    <a:lnTo>
                      <a:pt x="498724" y="466778"/>
                    </a:lnTo>
                    <a:lnTo>
                      <a:pt x="0" y="466778"/>
                    </a:lnTo>
                    <a:lnTo>
                      <a:pt x="0" y="116694"/>
                    </a:lnTo>
                    <a:close/>
                  </a:path>
                </a:pathLst>
              </a:custGeom>
              <a:no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116693" rIns="175041" bIns="116694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500" kern="1200"/>
              </a:p>
            </p:txBody>
          </p:sp>
          <p:sp>
            <p:nvSpPr>
              <p:cNvPr id="1049" name="Forma Livre 1048">
                <a:extLst>
                  <a:ext uri="{FF2B5EF4-FFF2-40B4-BE49-F238E27FC236}">
                    <a16:creationId xmlns:a16="http://schemas.microsoft.com/office/drawing/2014/main" id="{55750179-0666-8CAA-E162-FE84FE1E62C4}"/>
                  </a:ext>
                </a:extLst>
              </p:cNvPr>
              <p:cNvSpPr/>
              <p:nvPr/>
            </p:nvSpPr>
            <p:spPr>
              <a:xfrm rot="5384487">
                <a:off x="4398131" y="3004842"/>
                <a:ext cx="637007" cy="583472"/>
              </a:xfrm>
              <a:custGeom>
                <a:avLst/>
                <a:gdLst>
                  <a:gd name="connsiteX0" fmla="*/ 0 w 637007"/>
                  <a:gd name="connsiteY0" fmla="*/ 116694 h 583472"/>
                  <a:gd name="connsiteX1" fmla="*/ 345271 w 637007"/>
                  <a:gd name="connsiteY1" fmla="*/ 116694 h 583472"/>
                  <a:gd name="connsiteX2" fmla="*/ 345271 w 637007"/>
                  <a:gd name="connsiteY2" fmla="*/ 0 h 583472"/>
                  <a:gd name="connsiteX3" fmla="*/ 637007 w 637007"/>
                  <a:gd name="connsiteY3" fmla="*/ 291736 h 583472"/>
                  <a:gd name="connsiteX4" fmla="*/ 345271 w 637007"/>
                  <a:gd name="connsiteY4" fmla="*/ 583472 h 583472"/>
                  <a:gd name="connsiteX5" fmla="*/ 345271 w 637007"/>
                  <a:gd name="connsiteY5" fmla="*/ 466778 h 583472"/>
                  <a:gd name="connsiteX6" fmla="*/ 0 w 637007"/>
                  <a:gd name="connsiteY6" fmla="*/ 466778 h 583472"/>
                  <a:gd name="connsiteX7" fmla="*/ 0 w 637007"/>
                  <a:gd name="connsiteY7" fmla="*/ 116694 h 58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7007" h="583472">
                    <a:moveTo>
                      <a:pt x="0" y="116694"/>
                    </a:moveTo>
                    <a:lnTo>
                      <a:pt x="345271" y="116694"/>
                    </a:lnTo>
                    <a:lnTo>
                      <a:pt x="345271" y="0"/>
                    </a:lnTo>
                    <a:lnTo>
                      <a:pt x="637007" y="291736"/>
                    </a:lnTo>
                    <a:lnTo>
                      <a:pt x="345271" y="583472"/>
                    </a:lnTo>
                    <a:lnTo>
                      <a:pt x="345271" y="466778"/>
                    </a:lnTo>
                    <a:lnTo>
                      <a:pt x="0" y="466778"/>
                    </a:lnTo>
                    <a:lnTo>
                      <a:pt x="0" y="116694"/>
                    </a:lnTo>
                    <a:close/>
                  </a:path>
                </a:pathLst>
              </a:custGeom>
              <a:no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-1" tIns="116693" rIns="175042" bIns="116694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500" kern="1200"/>
              </a:p>
            </p:txBody>
          </p:sp>
          <p:sp>
            <p:nvSpPr>
              <p:cNvPr id="1052" name="Forma Livre 1051">
                <a:extLst>
                  <a:ext uri="{FF2B5EF4-FFF2-40B4-BE49-F238E27FC236}">
                    <a16:creationId xmlns:a16="http://schemas.microsoft.com/office/drawing/2014/main" id="{7FBCBB76-9442-E0F4-A54A-A802E132E76C}"/>
                  </a:ext>
                </a:extLst>
              </p:cNvPr>
              <p:cNvSpPr/>
              <p:nvPr/>
            </p:nvSpPr>
            <p:spPr>
              <a:xfrm rot="34677">
                <a:off x="2767005" y="4472366"/>
                <a:ext cx="771681" cy="583473"/>
              </a:xfrm>
              <a:custGeom>
                <a:avLst/>
                <a:gdLst>
                  <a:gd name="connsiteX0" fmla="*/ 0 w 771680"/>
                  <a:gd name="connsiteY0" fmla="*/ 116694 h 583472"/>
                  <a:gd name="connsiteX1" fmla="*/ 479944 w 771680"/>
                  <a:gd name="connsiteY1" fmla="*/ 116694 h 583472"/>
                  <a:gd name="connsiteX2" fmla="*/ 479944 w 771680"/>
                  <a:gd name="connsiteY2" fmla="*/ 0 h 583472"/>
                  <a:gd name="connsiteX3" fmla="*/ 771680 w 771680"/>
                  <a:gd name="connsiteY3" fmla="*/ 291736 h 583472"/>
                  <a:gd name="connsiteX4" fmla="*/ 479944 w 771680"/>
                  <a:gd name="connsiteY4" fmla="*/ 583472 h 583472"/>
                  <a:gd name="connsiteX5" fmla="*/ 479944 w 771680"/>
                  <a:gd name="connsiteY5" fmla="*/ 466778 h 583472"/>
                  <a:gd name="connsiteX6" fmla="*/ 0 w 771680"/>
                  <a:gd name="connsiteY6" fmla="*/ 466778 h 583472"/>
                  <a:gd name="connsiteX7" fmla="*/ 0 w 771680"/>
                  <a:gd name="connsiteY7" fmla="*/ 116694 h 58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71680" h="583472">
                    <a:moveTo>
                      <a:pt x="771680" y="466778"/>
                    </a:moveTo>
                    <a:lnTo>
                      <a:pt x="291736" y="466778"/>
                    </a:lnTo>
                    <a:lnTo>
                      <a:pt x="291736" y="583472"/>
                    </a:lnTo>
                    <a:lnTo>
                      <a:pt x="0" y="291736"/>
                    </a:lnTo>
                    <a:lnTo>
                      <a:pt x="291736" y="0"/>
                    </a:lnTo>
                    <a:lnTo>
                      <a:pt x="291736" y="116694"/>
                    </a:lnTo>
                    <a:lnTo>
                      <a:pt x="771680" y="116694"/>
                    </a:lnTo>
                    <a:lnTo>
                      <a:pt x="771680" y="466778"/>
                    </a:lnTo>
                    <a:close/>
                  </a:path>
                </a:pathLst>
              </a:custGeom>
              <a:no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5042" tIns="116695" rIns="0" bIns="116693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500" kern="1200"/>
              </a:p>
            </p:txBody>
          </p:sp>
          <p:sp>
            <p:nvSpPr>
              <p:cNvPr id="1054" name="Forma Livre 1053">
                <a:extLst>
                  <a:ext uri="{FF2B5EF4-FFF2-40B4-BE49-F238E27FC236}">
                    <a16:creationId xmlns:a16="http://schemas.microsoft.com/office/drawing/2014/main" id="{D6174BF0-6EE6-A6B5-F633-B9260C441A37}"/>
                  </a:ext>
                </a:extLst>
              </p:cNvPr>
              <p:cNvSpPr/>
              <p:nvPr/>
            </p:nvSpPr>
            <p:spPr>
              <a:xfrm rot="5344291">
                <a:off x="1186653" y="2991044"/>
                <a:ext cx="656575" cy="583473"/>
              </a:xfrm>
              <a:custGeom>
                <a:avLst/>
                <a:gdLst>
                  <a:gd name="connsiteX0" fmla="*/ 0 w 656575"/>
                  <a:gd name="connsiteY0" fmla="*/ 116694 h 583472"/>
                  <a:gd name="connsiteX1" fmla="*/ 364839 w 656575"/>
                  <a:gd name="connsiteY1" fmla="*/ 116694 h 583472"/>
                  <a:gd name="connsiteX2" fmla="*/ 364839 w 656575"/>
                  <a:gd name="connsiteY2" fmla="*/ 0 h 583472"/>
                  <a:gd name="connsiteX3" fmla="*/ 656575 w 656575"/>
                  <a:gd name="connsiteY3" fmla="*/ 291736 h 583472"/>
                  <a:gd name="connsiteX4" fmla="*/ 364839 w 656575"/>
                  <a:gd name="connsiteY4" fmla="*/ 583472 h 583472"/>
                  <a:gd name="connsiteX5" fmla="*/ 364839 w 656575"/>
                  <a:gd name="connsiteY5" fmla="*/ 466778 h 583472"/>
                  <a:gd name="connsiteX6" fmla="*/ 0 w 656575"/>
                  <a:gd name="connsiteY6" fmla="*/ 466778 h 583472"/>
                  <a:gd name="connsiteX7" fmla="*/ 0 w 656575"/>
                  <a:gd name="connsiteY7" fmla="*/ 116694 h 583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56575" h="583472">
                    <a:moveTo>
                      <a:pt x="656575" y="466778"/>
                    </a:moveTo>
                    <a:lnTo>
                      <a:pt x="291736" y="466778"/>
                    </a:lnTo>
                    <a:lnTo>
                      <a:pt x="291736" y="583472"/>
                    </a:lnTo>
                    <a:lnTo>
                      <a:pt x="0" y="291736"/>
                    </a:lnTo>
                    <a:lnTo>
                      <a:pt x="291736" y="0"/>
                    </a:lnTo>
                    <a:lnTo>
                      <a:pt x="291736" y="116694"/>
                    </a:lnTo>
                    <a:lnTo>
                      <a:pt x="656575" y="116694"/>
                    </a:lnTo>
                    <a:lnTo>
                      <a:pt x="656575" y="466778"/>
                    </a:lnTo>
                    <a:close/>
                  </a:path>
                </a:pathLst>
              </a:custGeom>
              <a:noFill/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5042" tIns="116693" rIns="-1" bIns="116695" numCol="1" spcCol="1270" anchor="ctr" anchorCtr="0">
                <a:noAutofit/>
              </a:bodyPr>
              <a:lstStyle/>
              <a:p>
                <a:pPr marL="0" lvl="0" indent="0" algn="ctr" defTabSz="1111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pt-PT" sz="2500" kern="1200"/>
              </a:p>
            </p:txBody>
          </p:sp>
          <p:pic>
            <p:nvPicPr>
              <p:cNvPr id="58" name="Gráfico 57" descr="Seta Para a Direita com preenchimento sólido">
                <a:extLst>
                  <a:ext uri="{FF2B5EF4-FFF2-40B4-BE49-F238E27FC236}">
                    <a16:creationId xmlns:a16="http://schemas.microsoft.com/office/drawing/2014/main" id="{E77D0F04-14AD-A8A0-32FA-8DF9FF890A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64764" y="11180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áfico 59" descr="Seta de linha: reta com preenchimento sólido">
                <a:extLst>
                  <a:ext uri="{FF2B5EF4-FFF2-40B4-BE49-F238E27FC236}">
                    <a16:creationId xmlns:a16="http://schemas.microsoft.com/office/drawing/2014/main" id="{A580D90B-28E2-5FD5-3345-71C0F1E457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664764" y="146288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Gráfico 60" descr="Seta Para a Direita com preenchimento sólido">
                <a:extLst>
                  <a:ext uri="{FF2B5EF4-FFF2-40B4-BE49-F238E27FC236}">
                    <a16:creationId xmlns:a16="http://schemas.microsoft.com/office/drawing/2014/main" id="{7AC54AB3-EC0E-5B66-726A-75C5699B82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58517" y="41283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Gráfico 61" descr="Seta de linha: reta com preenchimento sólido">
                <a:extLst>
                  <a:ext uri="{FF2B5EF4-FFF2-40B4-BE49-F238E27FC236}">
                    <a16:creationId xmlns:a16="http://schemas.microsoft.com/office/drawing/2014/main" id="{C50171C7-DEBA-0793-9525-EE088ABD5B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58517" y="4473149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026" name="Gráfico 1025" descr="Seta Para a Direita com preenchimento sólido">
                <a:extLst>
                  <a:ext uri="{FF2B5EF4-FFF2-40B4-BE49-F238E27FC236}">
                    <a16:creationId xmlns:a16="http://schemas.microsoft.com/office/drawing/2014/main" id="{83909DB5-4447-F753-38B2-659C01265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6200000">
                <a:off x="4024546" y="2420260"/>
                <a:ext cx="914400" cy="1583219"/>
              </a:xfrm>
              <a:prstGeom prst="rect">
                <a:avLst/>
              </a:prstGeom>
            </p:spPr>
          </p:pic>
          <p:pic>
            <p:nvPicPr>
              <p:cNvPr id="1028" name="Gráfico 1027" descr="Seta de linha: reta com preenchimento sólido">
                <a:extLst>
                  <a:ext uri="{FF2B5EF4-FFF2-40B4-BE49-F238E27FC236}">
                    <a16:creationId xmlns:a16="http://schemas.microsoft.com/office/drawing/2014/main" id="{ADFC1469-3C79-C8CA-D92C-5C80719CE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 rot="16200000">
                <a:off x="4481373" y="2431767"/>
                <a:ext cx="900000" cy="1552547"/>
              </a:xfrm>
              <a:prstGeom prst="rect">
                <a:avLst/>
              </a:prstGeom>
            </p:spPr>
          </p:pic>
          <p:pic>
            <p:nvPicPr>
              <p:cNvPr id="1033" name="Gráfico 1032" descr="Seta Para a Direita com preenchimento sólido">
                <a:extLst>
                  <a:ext uri="{FF2B5EF4-FFF2-40B4-BE49-F238E27FC236}">
                    <a16:creationId xmlns:a16="http://schemas.microsoft.com/office/drawing/2014/main" id="{3BDFA48D-28B4-A3E0-978F-424AED1EB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6200000">
                <a:off x="886970" y="2540612"/>
                <a:ext cx="914400" cy="1341598"/>
              </a:xfrm>
              <a:prstGeom prst="rect">
                <a:avLst/>
              </a:prstGeom>
            </p:spPr>
          </p:pic>
          <p:pic>
            <p:nvPicPr>
              <p:cNvPr id="1034" name="Gráfico 1033" descr="Seta de linha: reta com preenchimento sólido">
                <a:extLst>
                  <a:ext uri="{FF2B5EF4-FFF2-40B4-BE49-F238E27FC236}">
                    <a16:creationId xmlns:a16="http://schemas.microsoft.com/office/drawing/2014/main" id="{942EF776-A3D9-598E-8DA6-B2E934117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 rot="16200000">
                <a:off x="1275576" y="2598650"/>
                <a:ext cx="914400" cy="1268817"/>
              </a:xfrm>
              <a:prstGeom prst="rect">
                <a:avLst/>
              </a:prstGeom>
            </p:spPr>
          </p:pic>
          <p:pic>
            <p:nvPicPr>
              <p:cNvPr id="1035" name="Gráfico 1034" descr="Seta Para a Direita com preenchimento sólido">
                <a:extLst>
                  <a:ext uri="{FF2B5EF4-FFF2-40B4-BE49-F238E27FC236}">
                    <a16:creationId xmlns:a16="http://schemas.microsoft.com/office/drawing/2014/main" id="{D6568E71-E0A4-681F-AB56-F5CB24FAEE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 rot="13155104">
                <a:off x="1667123" y="2825112"/>
                <a:ext cx="2549465" cy="971780"/>
              </a:xfrm>
              <a:prstGeom prst="rect">
                <a:avLst/>
              </a:prstGeom>
            </p:spPr>
          </p:pic>
          <p:pic>
            <p:nvPicPr>
              <p:cNvPr id="1036" name="Gráfico 1035" descr="Seta Para a Direita com preenchimento sólido">
                <a:extLst>
                  <a:ext uri="{FF2B5EF4-FFF2-40B4-BE49-F238E27FC236}">
                    <a16:creationId xmlns:a16="http://schemas.microsoft.com/office/drawing/2014/main" id="{D4BD1A17-5D50-B56C-1460-9979F0D994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402069">
                <a:off x="1999331" y="2695293"/>
                <a:ext cx="2549465" cy="934712"/>
              </a:xfrm>
              <a:prstGeom prst="rect">
                <a:avLst/>
              </a:prstGeom>
            </p:spPr>
          </p:pic>
          <p:pic>
            <p:nvPicPr>
              <p:cNvPr id="1038" name="Gráfico 1037" descr="Seta Para a Direita com preenchimento sólido">
                <a:extLst>
                  <a:ext uri="{FF2B5EF4-FFF2-40B4-BE49-F238E27FC236}">
                    <a16:creationId xmlns:a16="http://schemas.microsoft.com/office/drawing/2014/main" id="{590103F2-D607-336C-D849-1839C23FA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8122085">
                <a:off x="1698332" y="2741015"/>
                <a:ext cx="2549465" cy="980434"/>
              </a:xfrm>
              <a:prstGeom prst="rect">
                <a:avLst/>
              </a:prstGeom>
            </p:spPr>
          </p:pic>
          <p:pic>
            <p:nvPicPr>
              <p:cNvPr id="1039" name="Gráfico 1038" descr="Seta Para a Direita com preenchimento sólido">
                <a:extLst>
                  <a:ext uri="{FF2B5EF4-FFF2-40B4-BE49-F238E27FC236}">
                    <a16:creationId xmlns:a16="http://schemas.microsoft.com/office/drawing/2014/main" id="{99C2A767-DD9E-39FA-6AEB-C2D48782BD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037295">
                <a:off x="1960295" y="2977268"/>
                <a:ext cx="2549465" cy="959852"/>
              </a:xfrm>
              <a:prstGeom prst="rect">
                <a:avLst/>
              </a:prstGeom>
            </p:spPr>
          </p:pic>
          <p:sp>
            <p:nvSpPr>
              <p:cNvPr id="1068" name="Retângulo Arredondado 1067">
                <a:extLst>
                  <a:ext uri="{FF2B5EF4-FFF2-40B4-BE49-F238E27FC236}">
                    <a16:creationId xmlns:a16="http://schemas.microsoft.com/office/drawing/2014/main" id="{C5CDC349-1F83-CBD7-AEA6-816ABC7FC5DB}"/>
                  </a:ext>
                </a:extLst>
              </p:cNvPr>
              <p:cNvSpPr/>
              <p:nvPr/>
            </p:nvSpPr>
            <p:spPr>
              <a:xfrm>
                <a:off x="3940360" y="1038345"/>
                <a:ext cx="1552547" cy="1548014"/>
              </a:xfrm>
              <a:prstGeom prst="roundRect">
                <a:avLst/>
              </a:prstGeom>
              <a:solidFill>
                <a:srgbClr val="CEC0B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6600" dirty="0"/>
                  <a:t>2</a:t>
                </a:r>
              </a:p>
            </p:txBody>
          </p:sp>
          <p:sp>
            <p:nvSpPr>
              <p:cNvPr id="1069" name="Retângulo Arredondado 1068">
                <a:extLst>
                  <a:ext uri="{FF2B5EF4-FFF2-40B4-BE49-F238E27FC236}">
                    <a16:creationId xmlns:a16="http://schemas.microsoft.com/office/drawing/2014/main" id="{E81E0E20-3F03-4161-DB34-AED5D4B47D99}"/>
                  </a:ext>
                </a:extLst>
              </p:cNvPr>
              <p:cNvSpPr/>
              <p:nvPr/>
            </p:nvSpPr>
            <p:spPr>
              <a:xfrm>
                <a:off x="3962698" y="3972036"/>
                <a:ext cx="1552547" cy="1548014"/>
              </a:xfrm>
              <a:prstGeom prst="roundRect">
                <a:avLst/>
              </a:prstGeom>
              <a:solidFill>
                <a:srgbClr val="C59D8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6600" dirty="0"/>
                  <a:t>3</a:t>
                </a:r>
              </a:p>
            </p:txBody>
          </p:sp>
          <p:sp>
            <p:nvSpPr>
              <p:cNvPr id="1070" name="Retângulo Arredondado 1069">
                <a:extLst>
                  <a:ext uri="{FF2B5EF4-FFF2-40B4-BE49-F238E27FC236}">
                    <a16:creationId xmlns:a16="http://schemas.microsoft.com/office/drawing/2014/main" id="{4DB55996-9521-D549-5283-FEA379C85293}"/>
                  </a:ext>
                </a:extLst>
              </p:cNvPr>
              <p:cNvSpPr/>
              <p:nvPr/>
            </p:nvSpPr>
            <p:spPr>
              <a:xfrm>
                <a:off x="762409" y="3980506"/>
                <a:ext cx="1552547" cy="1548014"/>
              </a:xfrm>
              <a:prstGeom prst="roundRect">
                <a:avLst/>
              </a:prstGeom>
              <a:solidFill>
                <a:srgbClr val="8C837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6600" dirty="0"/>
                  <a:t>4</a:t>
                </a:r>
              </a:p>
            </p:txBody>
          </p:sp>
          <p:sp>
            <p:nvSpPr>
              <p:cNvPr id="1071" name="Retângulo Arredondado 1070">
                <a:extLst>
                  <a:ext uri="{FF2B5EF4-FFF2-40B4-BE49-F238E27FC236}">
                    <a16:creationId xmlns:a16="http://schemas.microsoft.com/office/drawing/2014/main" id="{8281CB5E-9FD9-24C3-0A40-1CDF12EB8385}"/>
                  </a:ext>
                </a:extLst>
              </p:cNvPr>
              <p:cNvSpPr/>
              <p:nvPr/>
            </p:nvSpPr>
            <p:spPr>
              <a:xfrm>
                <a:off x="706055" y="1018263"/>
                <a:ext cx="1552547" cy="1548014"/>
              </a:xfrm>
              <a:prstGeom prst="roundRect">
                <a:avLst/>
              </a:prstGeom>
              <a:solidFill>
                <a:srgbClr val="EDDFCB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PT" sz="6600" dirty="0"/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073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7ABBCCE7-5E52-0942-81DA-5A90D48F6921}"/>
              </a:ext>
            </a:extLst>
          </p:cNvPr>
          <p:cNvSpPr/>
          <p:nvPr/>
        </p:nvSpPr>
        <p:spPr>
          <a:xfrm>
            <a:off x="540335" y="773836"/>
            <a:ext cx="10069174" cy="6210405"/>
          </a:xfrm>
          <a:prstGeom prst="roundRect">
            <a:avLst>
              <a:gd name="adj" fmla="val 306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CB7D27-C5CC-724C-B2F8-3009968B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 r="52297" b="50000"/>
          <a:stretch/>
        </p:blipFill>
        <p:spPr>
          <a:xfrm>
            <a:off x="8053357" y="1470086"/>
            <a:ext cx="1960326" cy="19283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810C0B-E497-1A4F-9145-37463E043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0" t="56277" b="1629"/>
          <a:stretch/>
        </p:blipFill>
        <p:spPr>
          <a:xfrm>
            <a:off x="3894030" y="4663535"/>
            <a:ext cx="2380909" cy="1872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D457F-1458-DA4C-AFF4-63AE9FB00AA3}"/>
              </a:ext>
            </a:extLst>
          </p:cNvPr>
          <p:cNvSpPr txBox="1"/>
          <p:nvPr/>
        </p:nvSpPr>
        <p:spPr>
          <a:xfrm>
            <a:off x="8039221" y="853976"/>
            <a:ext cx="1836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Pediveliger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posttorsional</a:t>
            </a:r>
            <a:r>
              <a:rPr lang="pt-PT" sz="1200" dirty="0"/>
              <a:t> larval </a:t>
            </a:r>
            <a:r>
              <a:rPr lang="pt-PT" sz="1200" dirty="0" err="1"/>
              <a:t>stage</a:t>
            </a:r>
            <a:r>
              <a:rPr lang="pt-PT" sz="1200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B334B2-83E0-A14A-BE63-2366BEAB75BC}"/>
              </a:ext>
            </a:extLst>
          </p:cNvPr>
          <p:cNvSpPr/>
          <p:nvPr/>
        </p:nvSpPr>
        <p:spPr>
          <a:xfrm>
            <a:off x="4159241" y="4301299"/>
            <a:ext cx="178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Times" pitchFamily="2" charset="0"/>
              </a:rPr>
              <a:t>Juvenil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0CA1BF-EF39-ED41-9E0C-1A2B3754D5A3}"/>
              </a:ext>
            </a:extLst>
          </p:cNvPr>
          <p:cNvSpPr txBox="1"/>
          <p:nvPr/>
        </p:nvSpPr>
        <p:spPr>
          <a:xfrm>
            <a:off x="6539509" y="876545"/>
            <a:ext cx="1161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Veliger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before</a:t>
            </a:r>
            <a:r>
              <a:rPr lang="pt-PT" sz="1200" dirty="0"/>
              <a:t> </a:t>
            </a:r>
            <a:r>
              <a:rPr lang="pt-PT" sz="1200" dirty="0" err="1"/>
              <a:t>torsion</a:t>
            </a:r>
            <a:r>
              <a:rPr lang="pt-PT" sz="12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1F2029-7185-9D41-AE3E-2D8D8CED62AD}"/>
              </a:ext>
            </a:extLst>
          </p:cNvPr>
          <p:cNvSpPr txBox="1"/>
          <p:nvPr/>
        </p:nvSpPr>
        <p:spPr>
          <a:xfrm>
            <a:off x="3714505" y="964531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Trochophore</a:t>
            </a:r>
            <a:endParaRPr lang="pt-PT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512748-6081-984D-865F-1FE25EB0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9" t="4613" b="50000"/>
          <a:stretch/>
        </p:blipFill>
        <p:spPr>
          <a:xfrm>
            <a:off x="3434666" y="1524562"/>
            <a:ext cx="1956596" cy="1819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34BF10-7E4A-424E-AB77-38CB67945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86" b="70795"/>
          <a:stretch/>
        </p:blipFill>
        <p:spPr>
          <a:xfrm>
            <a:off x="734736" y="1507488"/>
            <a:ext cx="1709029" cy="18193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1FDD5E-8861-5F40-BF40-7957F5CDC131}"/>
              </a:ext>
            </a:extLst>
          </p:cNvPr>
          <p:cNvSpPr txBox="1"/>
          <p:nvPr/>
        </p:nvSpPr>
        <p:spPr>
          <a:xfrm>
            <a:off x="1295034" y="1061211"/>
            <a:ext cx="58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EGG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A74F3C8-582D-0140-A405-F77DC74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49" y="1522137"/>
            <a:ext cx="1848896" cy="182424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1F537E-ACA8-7B45-9C0A-A8E17B0CD9B2}"/>
              </a:ext>
            </a:extLst>
          </p:cNvPr>
          <p:cNvSpPr/>
          <p:nvPr/>
        </p:nvSpPr>
        <p:spPr>
          <a:xfrm>
            <a:off x="10609509" y="2562779"/>
            <a:ext cx="2380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latin typeface="Times" pitchFamily="2" charset="0"/>
              </a:rPr>
              <a:t>Abbreviations:</a:t>
            </a:r>
            <a:endParaRPr lang="en-GB" sz="1100" dirty="0">
              <a:latin typeface="Times" pitchFamily="2" charset="0"/>
            </a:endParaRPr>
          </a:p>
          <a:p>
            <a:r>
              <a:rPr lang="en-GB" sz="1100" dirty="0">
                <a:latin typeface="Times" pitchFamily="2" charset="0"/>
              </a:rPr>
              <a:t>act, apical ciliary tuft; </a:t>
            </a:r>
          </a:p>
          <a:p>
            <a:r>
              <a:rPr lang="en-GB" sz="1100" dirty="0" err="1">
                <a:latin typeface="Times" pitchFamily="2" charset="0"/>
              </a:rPr>
              <a:t>alr</a:t>
            </a:r>
            <a:r>
              <a:rPr lang="en-GB" sz="1100" dirty="0">
                <a:latin typeface="Times" pitchFamily="2" charset="0"/>
              </a:rPr>
              <a:t>, accessory larval retractor; </a:t>
            </a:r>
          </a:p>
          <a:p>
            <a:r>
              <a:rPr lang="en-GB" sz="1100" dirty="0">
                <a:latin typeface="Times" pitchFamily="2" charset="0"/>
              </a:rPr>
              <a:t>ft, anlage of foot; </a:t>
            </a:r>
          </a:p>
          <a:p>
            <a:r>
              <a:rPr lang="en-GB" sz="1100" dirty="0" err="1">
                <a:latin typeface="Times" pitchFamily="2" charset="0"/>
              </a:rPr>
              <a:t>Hpf</a:t>
            </a:r>
            <a:r>
              <a:rPr lang="en-GB" sz="1100" dirty="0">
                <a:latin typeface="Times" pitchFamily="2" charset="0"/>
              </a:rPr>
              <a:t>, hours post fertilization</a:t>
            </a:r>
          </a:p>
          <a:p>
            <a:r>
              <a:rPr lang="en-GB" sz="1100" dirty="0" err="1">
                <a:latin typeface="Times" pitchFamily="2" charset="0"/>
              </a:rPr>
              <a:t>lmf</a:t>
            </a:r>
            <a:r>
              <a:rPr lang="en-GB" sz="1100" dirty="0">
                <a:latin typeface="Times" pitchFamily="2" charset="0"/>
              </a:rPr>
              <a:t>, longitudinal mantle fibres, </a:t>
            </a:r>
          </a:p>
          <a:p>
            <a:r>
              <a:rPr lang="en-GB" sz="1100" dirty="0" err="1">
                <a:latin typeface="Times" pitchFamily="2" charset="0"/>
              </a:rPr>
              <a:t>lsm</a:t>
            </a:r>
            <a:r>
              <a:rPr lang="en-GB" sz="1100" dirty="0">
                <a:latin typeface="Times" pitchFamily="2" charset="0"/>
              </a:rPr>
              <a:t>, left shell muscle, </a:t>
            </a:r>
          </a:p>
          <a:p>
            <a:r>
              <a:rPr lang="en-GB" sz="1100" dirty="0">
                <a:latin typeface="Times" pitchFamily="2" charset="0"/>
              </a:rPr>
              <a:t>mf, mantle fold; </a:t>
            </a:r>
          </a:p>
          <a:p>
            <a:r>
              <a:rPr lang="en-GB" sz="1100" dirty="0" err="1">
                <a:latin typeface="Times" pitchFamily="2" charset="0"/>
              </a:rPr>
              <a:t>mlr</a:t>
            </a:r>
            <a:r>
              <a:rPr lang="en-GB" sz="1100" dirty="0">
                <a:latin typeface="Times" pitchFamily="2" charset="0"/>
              </a:rPr>
              <a:t>, main larval retractor; </a:t>
            </a:r>
          </a:p>
          <a:p>
            <a:r>
              <a:rPr lang="en-GB" sz="1100" dirty="0">
                <a:latin typeface="Times" pitchFamily="2" charset="0"/>
              </a:rPr>
              <a:t>op, operculum; </a:t>
            </a:r>
          </a:p>
          <a:p>
            <a:r>
              <a:rPr lang="en-GB" sz="1100" dirty="0" err="1">
                <a:latin typeface="Times" pitchFamily="2" charset="0"/>
              </a:rPr>
              <a:t>pt</a:t>
            </a:r>
            <a:r>
              <a:rPr lang="en-GB" sz="1100" dirty="0">
                <a:latin typeface="Times" pitchFamily="2" charset="0"/>
              </a:rPr>
              <a:t>, prototroch.</a:t>
            </a:r>
          </a:p>
          <a:p>
            <a:r>
              <a:rPr lang="en-GB" sz="1100" dirty="0">
                <a:latin typeface="Times" pitchFamily="2" charset="0"/>
              </a:rPr>
              <a:t>pp, pedal plexus, </a:t>
            </a:r>
          </a:p>
          <a:p>
            <a:r>
              <a:rPr lang="en-GB" sz="1100" dirty="0" err="1">
                <a:latin typeface="Times" pitchFamily="2" charset="0"/>
              </a:rPr>
              <a:t>rsm</a:t>
            </a:r>
            <a:r>
              <a:rPr lang="en-GB" sz="1100" dirty="0">
                <a:latin typeface="Times" pitchFamily="2" charset="0"/>
              </a:rPr>
              <a:t>, right shell muscle, </a:t>
            </a:r>
          </a:p>
          <a:p>
            <a:r>
              <a:rPr lang="en-GB" sz="1100" dirty="0" err="1">
                <a:latin typeface="Times" pitchFamily="2" charset="0"/>
              </a:rPr>
              <a:t>te</a:t>
            </a:r>
            <a:r>
              <a:rPr lang="en-GB" sz="1100" dirty="0">
                <a:latin typeface="Times" pitchFamily="2" charset="0"/>
              </a:rPr>
              <a:t>, cephalic tentacle, </a:t>
            </a:r>
          </a:p>
          <a:p>
            <a:r>
              <a:rPr lang="en-GB" sz="1100" dirty="0" err="1">
                <a:latin typeface="Times" pitchFamily="2" charset="0"/>
              </a:rPr>
              <a:t>tmf</a:t>
            </a:r>
            <a:r>
              <a:rPr lang="en-GB" sz="1100" dirty="0">
                <a:latin typeface="Times" pitchFamily="2" charset="0"/>
              </a:rPr>
              <a:t>, transversal mantle fibres, </a:t>
            </a:r>
          </a:p>
          <a:p>
            <a:r>
              <a:rPr lang="en-GB" sz="1100" dirty="0" err="1">
                <a:latin typeface="Times" pitchFamily="2" charset="0"/>
              </a:rPr>
              <a:t>vh</a:t>
            </a:r>
            <a:r>
              <a:rPr lang="en-GB" sz="1100" dirty="0">
                <a:latin typeface="Times" pitchFamily="2" charset="0"/>
              </a:rPr>
              <a:t>, visceral hump, </a:t>
            </a:r>
          </a:p>
          <a:p>
            <a:r>
              <a:rPr lang="en-GB" sz="1100" dirty="0" err="1">
                <a:latin typeface="Times" pitchFamily="2" charset="0"/>
              </a:rPr>
              <a:t>vr</a:t>
            </a:r>
            <a:r>
              <a:rPr lang="en-GB" sz="1100" dirty="0">
                <a:latin typeface="Times" pitchFamily="2" charset="0"/>
              </a:rPr>
              <a:t>, velum (muscle)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738BAC-1384-3E41-906C-80B7819B6F76}"/>
              </a:ext>
            </a:extLst>
          </p:cNvPr>
          <p:cNvSpPr txBox="1"/>
          <p:nvPr/>
        </p:nvSpPr>
        <p:spPr>
          <a:xfrm>
            <a:off x="7056902" y="4318665"/>
            <a:ext cx="219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Metamorphosis</a:t>
            </a:r>
            <a:endParaRPr lang="pt-PT" sz="1200" dirty="0"/>
          </a:p>
          <a:p>
            <a:pPr algn="ctr"/>
            <a:r>
              <a:rPr lang="pt-PT" sz="1200" dirty="0" err="1"/>
              <a:t>Defined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reduction</a:t>
            </a:r>
            <a:r>
              <a:rPr lang="pt-PT" sz="1200" dirty="0"/>
              <a:t> (</a:t>
            </a:r>
            <a:r>
              <a:rPr lang="pt-PT" sz="1200" dirty="0" err="1"/>
              <a:t>loss</a:t>
            </a:r>
            <a:r>
              <a:rPr lang="pt-PT" sz="1200" dirty="0"/>
              <a:t>)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velum.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presence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food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gut</a:t>
            </a:r>
            <a:r>
              <a:rPr lang="pt-PT" sz="1200" dirty="0"/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7ACFBA-5EC2-5547-9288-8402843E23C8}"/>
              </a:ext>
            </a:extLst>
          </p:cNvPr>
          <p:cNvSpPr/>
          <p:nvPr/>
        </p:nvSpPr>
        <p:spPr>
          <a:xfrm>
            <a:off x="382651" y="4215660"/>
            <a:ext cx="243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>
                <a:latin typeface="Times" pitchFamily="2" charset="0"/>
              </a:rPr>
              <a:t>Adult</a:t>
            </a:r>
            <a:endParaRPr lang="pt-PT" b="1" dirty="0">
              <a:latin typeface="Times" pitchFamily="2" charset="0"/>
            </a:endParaRPr>
          </a:p>
          <a:p>
            <a:pPr algn="ctr"/>
            <a:r>
              <a:rPr lang="pt-PT" sz="1200" b="1" dirty="0" err="1">
                <a:latin typeface="Times" pitchFamily="2" charset="0"/>
              </a:rPr>
              <a:t>S</a:t>
            </a:r>
            <a:r>
              <a:rPr lang="pt-PT" sz="1200" dirty="0" err="1"/>
              <a:t>ize</a:t>
            </a:r>
            <a:r>
              <a:rPr lang="pt-PT" sz="1200" dirty="0"/>
              <a:t>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37.5mm</a:t>
            </a:r>
          </a:p>
          <a:p>
            <a:pPr algn="ctr"/>
            <a:r>
              <a:rPr lang="pt-PT" sz="1200" dirty="0"/>
              <a:t>Age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2 </a:t>
            </a:r>
            <a:r>
              <a:rPr lang="pt-PT" sz="1200" dirty="0" err="1"/>
              <a:t>years</a:t>
            </a:r>
            <a:endParaRPr lang="pt-PT" sz="1200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75758E7-231C-E64F-A2A1-9D9C71A4B11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443765" y="2417187"/>
            <a:ext cx="990903" cy="1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60353C-1FFD-844E-BABD-B6644A114493}"/>
              </a:ext>
            </a:extLst>
          </p:cNvPr>
          <p:cNvSpPr txBox="1"/>
          <p:nvPr/>
        </p:nvSpPr>
        <p:spPr>
          <a:xfrm>
            <a:off x="2425152" y="2484891"/>
            <a:ext cx="1035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8-9 </a:t>
            </a:r>
          </a:p>
          <a:p>
            <a:pPr algn="ctr"/>
            <a:r>
              <a:rPr lang="en-GB" sz="1400" dirty="0">
                <a:latin typeface="Times" pitchFamily="2" charset="0"/>
              </a:rPr>
              <a:t>hours post fertilization (</a:t>
            </a:r>
            <a:r>
              <a:rPr lang="en-GB" sz="1400" dirty="0" err="1">
                <a:latin typeface="Times" pitchFamily="2" charset="0"/>
              </a:rPr>
              <a:t>hpf</a:t>
            </a:r>
            <a:r>
              <a:rPr lang="en-GB" sz="1400" dirty="0">
                <a:latin typeface="Times" pitchFamily="2" charset="0"/>
              </a:rPr>
              <a:t>)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36D93A11-3BBF-8E44-B151-A9A31F84E80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1264" y="2434260"/>
            <a:ext cx="8153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3AB7CF-C8E4-7B43-B260-FCA008F30C3D}"/>
              </a:ext>
            </a:extLst>
          </p:cNvPr>
          <p:cNvSpPr txBox="1"/>
          <p:nvPr/>
        </p:nvSpPr>
        <p:spPr>
          <a:xfrm>
            <a:off x="5335912" y="2520947"/>
            <a:ext cx="88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36-41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40" name="Chaveta à Esquerda 39">
            <a:extLst>
              <a:ext uri="{FF2B5EF4-FFF2-40B4-BE49-F238E27FC236}">
                <a16:creationId xmlns:a16="http://schemas.microsoft.com/office/drawing/2014/main" id="{7E526246-0D96-C14F-9C11-24C23D489E21}"/>
              </a:ext>
            </a:extLst>
          </p:cNvPr>
          <p:cNvSpPr/>
          <p:nvPr/>
        </p:nvSpPr>
        <p:spPr>
          <a:xfrm rot="16200000">
            <a:off x="7959087" y="1587605"/>
            <a:ext cx="243960" cy="3881838"/>
          </a:xfrm>
          <a:prstGeom prst="leftBrace">
            <a:avLst>
              <a:gd name="adj1" fmla="val 8333"/>
              <a:gd name="adj2" fmla="val 503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6BBC8BD-894E-9849-AC65-69D797F718E9}"/>
              </a:ext>
            </a:extLst>
          </p:cNvPr>
          <p:cNvCxnSpPr>
            <a:cxnSpLocks/>
          </p:cNvCxnSpPr>
          <p:nvPr/>
        </p:nvCxnSpPr>
        <p:spPr>
          <a:xfrm>
            <a:off x="8084820" y="3766086"/>
            <a:ext cx="0" cy="5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A8EA8B94-FADB-F748-9EB9-C0BD43C8CE70}"/>
              </a:ext>
            </a:extLst>
          </p:cNvPr>
          <p:cNvCxnSpPr/>
          <p:nvPr/>
        </p:nvCxnSpPr>
        <p:spPr>
          <a:xfrm flipH="1">
            <a:off x="5840891" y="4584992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FFE30E5C-4456-034E-B292-3B41B740BFD7}"/>
              </a:ext>
            </a:extLst>
          </p:cNvPr>
          <p:cNvCxnSpPr/>
          <p:nvPr/>
        </p:nvCxnSpPr>
        <p:spPr>
          <a:xfrm flipH="1">
            <a:off x="2817583" y="4584992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F9D8F79-A56F-4548-B87C-3BE8A1D036EB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1589251" y="3326882"/>
            <a:ext cx="10867" cy="8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343EEE-CF11-3244-8882-7635FF1B323C}"/>
              </a:ext>
            </a:extLst>
          </p:cNvPr>
          <p:cNvSpPr/>
          <p:nvPr/>
        </p:nvSpPr>
        <p:spPr>
          <a:xfrm>
            <a:off x="4738464" y="3011757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51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8397257-0562-1D49-8481-AEEAC77FE0EE}"/>
              </a:ext>
            </a:extLst>
          </p:cNvPr>
          <p:cNvSpPr/>
          <p:nvPr/>
        </p:nvSpPr>
        <p:spPr>
          <a:xfrm>
            <a:off x="7456687" y="3049885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54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F9F009D-5BBD-3E44-A889-7D74C7CE0749}"/>
              </a:ext>
            </a:extLst>
          </p:cNvPr>
          <p:cNvSpPr/>
          <p:nvPr/>
        </p:nvSpPr>
        <p:spPr>
          <a:xfrm>
            <a:off x="9415898" y="3268045"/>
            <a:ext cx="661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/>
              <a:t>147 </a:t>
            </a:r>
            <a:r>
              <a:rPr lang="pt-PT" sz="1200" dirty="0" err="1"/>
              <a:t>hpf</a:t>
            </a:r>
            <a:endParaRPr lang="pt-PT" sz="12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F12E2A8-FF04-3640-9120-79EC63F733C1}"/>
              </a:ext>
            </a:extLst>
          </p:cNvPr>
          <p:cNvSpPr txBox="1"/>
          <p:nvPr/>
        </p:nvSpPr>
        <p:spPr>
          <a:xfrm>
            <a:off x="8028734" y="3860655"/>
            <a:ext cx="74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170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54A8AC-40B7-8B4B-82A6-F7E7E948915B}"/>
              </a:ext>
            </a:extLst>
          </p:cNvPr>
          <p:cNvSpPr/>
          <p:nvPr/>
        </p:nvSpPr>
        <p:spPr>
          <a:xfrm>
            <a:off x="4840233" y="6304706"/>
            <a:ext cx="167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latin typeface="Times" pitchFamily="2" charset="0"/>
              </a:rPr>
              <a:t>1–5 </a:t>
            </a:r>
            <a:r>
              <a:rPr lang="pt-PT" sz="1200" dirty="0" err="1">
                <a:latin typeface="Times" pitchFamily="2" charset="0"/>
              </a:rPr>
              <a:t>days</a:t>
            </a:r>
            <a:r>
              <a:rPr lang="pt-PT" sz="1200" dirty="0">
                <a:latin typeface="Times" pitchFamily="2" charset="0"/>
              </a:rPr>
              <a:t> </a:t>
            </a:r>
            <a:r>
              <a:rPr lang="pt-PT" sz="1200" dirty="0" err="1">
                <a:latin typeface="Times" pitchFamily="2" charset="0"/>
              </a:rPr>
              <a:t>after</a:t>
            </a:r>
            <a:endParaRPr lang="pt-PT" sz="1200" dirty="0">
              <a:latin typeface="Times" pitchFamily="2" charset="0"/>
            </a:endParaRPr>
          </a:p>
          <a:p>
            <a:pPr algn="ctr"/>
            <a:r>
              <a:rPr lang="pt-PT" sz="1200" dirty="0" err="1">
                <a:latin typeface="Times" pitchFamily="2" charset="0"/>
              </a:rPr>
              <a:t>metamorphosis</a:t>
            </a:r>
            <a:endParaRPr lang="pt-PT" sz="1400" dirty="0">
              <a:latin typeface="Times" pitchFamily="2" charset="0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BF7EC8C9-412E-D341-9FF1-8F87F1688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42" b="89966" l="7001" r="94380">
                        <a14:foregroundMark x1="7025" y1="52326" x2="7025" y2="52326"/>
                        <a14:foregroundMark x1="28513" y1="6675" x2="28513" y2="6675"/>
                        <a14:foregroundMark x1="92248" y1="54737" x2="92248" y2="54737"/>
                        <a14:foregroundMark x1="94404" y1="53144" x2="94404" y2="53144"/>
                        <a14:foregroundMark x1="87815" y1="43023" x2="87815" y2="43023"/>
                        <a14:foregroundMark x1="67926" y1="18389" x2="64196" y2="27993"/>
                        <a14:foregroundMark x1="64196" y1="27993" x2="62040" y2="41042"/>
                        <a14:foregroundMark x1="62040" y1="41042" x2="62379" y2="54264"/>
                        <a14:foregroundMark x1="62379" y1="54264" x2="67224" y2="73514"/>
                        <a14:foregroundMark x1="67224" y1="73514" x2="72553" y2="78295"/>
                        <a14:foregroundMark x1="72553" y1="78295" x2="79385" y2="73428"/>
                        <a14:foregroundMark x1="79385" y1="73428" x2="81686" y2="66322"/>
                        <a14:foregroundMark x1="81686" y1="66322" x2="81444" y2="50646"/>
                        <a14:foregroundMark x1="81444" y1="50646" x2="77132" y2="33936"/>
                        <a14:foregroundMark x1="61119" y1="23643" x2="60610" y2="31438"/>
                        <a14:foregroundMark x1="60610" y1="31438" x2="56541" y2="48751"/>
                        <a14:foregroundMark x1="56541" y1="48751" x2="58891" y2="63006"/>
                        <a14:foregroundMark x1="58891" y1="63006" x2="63299" y2="75409"/>
                        <a14:foregroundMark x1="63299" y1="75409" x2="67054" y2="78553"/>
                        <a14:foregroundMark x1="67054" y1="78553" x2="77641" y2="80965"/>
                        <a14:foregroundMark x1="77641" y1="80965" x2="82389" y2="79974"/>
                        <a14:foregroundMark x1="82389" y1="79974" x2="92636" y2="53790"/>
                        <a14:foregroundMark x1="92636" y1="53790" x2="90988" y2="45349"/>
                        <a14:foregroundMark x1="90988" y1="45349" x2="84545" y2="22825"/>
                        <a14:foregroundMark x1="84545" y1="22825" x2="81177" y2="18605"/>
                        <a14:foregroundMark x1="81177" y1="18605" x2="72214" y2="13566"/>
                        <a14:foregroundMark x1="72214" y1="13566" x2="63227" y2="20672"/>
                        <a14:foregroundMark x1="63227" y1="20672" x2="61458" y2="23213"/>
                        <a14:foregroundMark x1="25436" y1="2842" x2="27713" y2="3015"/>
                        <a14:backgroundMark x1="48280" y1="36779" x2="50775" y2="51120"/>
                        <a14:backgroundMark x1="79070" y1="9302" x2="79990" y2="12102"/>
                        <a14:backgroundMark x1="92151" y1="67485" x2="91570" y2="72524"/>
                        <a14:backgroundMark x1="96003" y1="50904" x2="96221" y2="54350"/>
                        <a14:backgroundMark x1="41909" y1="15978" x2="43387" y2="18992"/>
                        <a14:backgroundMark x1="82946" y1="88674" x2="82946" y2="88674"/>
                        <a14:backgroundMark x1="82243" y1="88501" x2="78513" y2="89879"/>
                        <a14:backgroundMark x1="78731" y1="89276" x2="81468" y2="88674"/>
                        <a14:backgroundMark x1="49176" y1="66667" x2="42151" y2="82644"/>
                        <a14:backgroundMark x1="40310" y1="86047" x2="38614" y2="88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14" y="5011393"/>
            <a:ext cx="2434930" cy="1369648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1D8960F7-425E-794E-9C60-CBEDC48A85BA}"/>
              </a:ext>
            </a:extLst>
          </p:cNvPr>
          <p:cNvSpPr/>
          <p:nvPr/>
        </p:nvSpPr>
        <p:spPr>
          <a:xfrm>
            <a:off x="303762" y="6374675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aspera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48CBAB3-956C-7649-9D50-BAF32E847284}"/>
              </a:ext>
            </a:extLst>
          </p:cNvPr>
          <p:cNvSpPr/>
          <p:nvPr/>
        </p:nvSpPr>
        <p:spPr>
          <a:xfrm>
            <a:off x="1489282" y="6374674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candei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9B3C60-2856-C66A-B785-EEF7D7839B41}"/>
              </a:ext>
            </a:extLst>
          </p:cNvPr>
          <p:cNvSpPr txBox="1"/>
          <p:nvPr/>
        </p:nvSpPr>
        <p:spPr>
          <a:xfrm>
            <a:off x="3399143" y="3420524"/>
            <a:ext cx="2190283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17h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7568C0-5D1C-0FFC-5A38-8286361386D0}"/>
              </a:ext>
            </a:extLst>
          </p:cNvPr>
          <p:cNvSpPr txBox="1"/>
          <p:nvPr/>
        </p:nvSpPr>
        <p:spPr>
          <a:xfrm>
            <a:off x="8053359" y="7120396"/>
            <a:ext cx="4952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/>
              <a:t>*</a:t>
            </a:r>
            <a:r>
              <a:rPr lang="pt-PT" sz="1200" dirty="0" err="1"/>
              <a:t>https</a:t>
            </a:r>
            <a:r>
              <a:rPr lang="pt-PT" sz="1200" dirty="0"/>
              <a:t>://</a:t>
            </a:r>
            <a:r>
              <a:rPr lang="pt-PT" sz="1200" dirty="0" err="1"/>
              <a:t>www.frontiersin.org</a:t>
            </a:r>
            <a:r>
              <a:rPr lang="pt-PT" sz="1200" dirty="0"/>
              <a:t>/</a:t>
            </a:r>
            <a:r>
              <a:rPr lang="pt-PT" sz="1200" dirty="0" err="1"/>
              <a:t>articles</a:t>
            </a:r>
            <a:r>
              <a:rPr lang="pt-PT" sz="1200" dirty="0"/>
              <a:t>/10.3389/fmars.2022.884262/full#f4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E92D82-3344-1F07-0D0E-D77A181FF5E9}"/>
              </a:ext>
            </a:extLst>
          </p:cNvPr>
          <p:cNvSpPr txBox="1"/>
          <p:nvPr/>
        </p:nvSpPr>
        <p:spPr>
          <a:xfrm>
            <a:off x="6126429" y="3570759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verliger</a:t>
            </a:r>
            <a:r>
              <a:rPr lang="pt-PT" sz="1400" dirty="0">
                <a:highlight>
                  <a:srgbClr val="00FF00"/>
                </a:highlight>
              </a:rPr>
              <a:t> in 48h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A70C6B4-1387-BD45-9979-4C59443BE8EA}"/>
              </a:ext>
            </a:extLst>
          </p:cNvPr>
          <p:cNvSpPr txBox="1"/>
          <p:nvPr/>
        </p:nvSpPr>
        <p:spPr>
          <a:xfrm>
            <a:off x="8711791" y="3521649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72h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38836-A221-7836-2624-4AA9C36A2D5A}"/>
              </a:ext>
            </a:extLst>
          </p:cNvPr>
          <p:cNvSpPr txBox="1"/>
          <p:nvPr/>
        </p:nvSpPr>
        <p:spPr>
          <a:xfrm>
            <a:off x="10778232" y="765700"/>
            <a:ext cx="166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282828"/>
                </a:solidFill>
              </a:rPr>
              <a:t>(</a:t>
            </a:r>
            <a:r>
              <a:rPr lang="pt-PT" dirty="0" err="1">
                <a:solidFill>
                  <a:srgbClr val="282828"/>
                </a:solidFill>
              </a:rPr>
              <a:t>last</a:t>
            </a:r>
            <a:r>
              <a:rPr lang="pt-PT" dirty="0">
                <a:solidFill>
                  <a:srgbClr val="282828"/>
                </a:solidFill>
              </a:rPr>
              <a:t> larval </a:t>
            </a:r>
            <a:r>
              <a:rPr lang="pt-PT" dirty="0" err="1">
                <a:solidFill>
                  <a:srgbClr val="282828"/>
                </a:solidFill>
              </a:rPr>
              <a:t>stage</a:t>
            </a:r>
            <a:r>
              <a:rPr lang="pt-PT" dirty="0">
                <a:solidFill>
                  <a:srgbClr val="282828"/>
                </a:solidFill>
              </a:rPr>
              <a:t>)</a:t>
            </a:r>
            <a:endParaRPr lang="pt-PT" dirty="0"/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2999E5B4-8C22-9F2A-8215-0CEA6E5EC50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25735" y="1088864"/>
            <a:ext cx="1152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4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4407</TotalTime>
  <Words>291</Words>
  <Application>Microsoft Macintosh PowerPoint</Application>
  <PresentationFormat>Personalizados</PresentationFormat>
  <Paragraphs>79</Paragraphs>
  <Slides>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MuktaMahee Regular</vt:lpstr>
      <vt:lpstr>Times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Patrícia Reis Vasconcelos</dc:creator>
  <cp:lastModifiedBy>Joana Patrícia Reis Vasconcelos</cp:lastModifiedBy>
  <cp:revision>67</cp:revision>
  <dcterms:created xsi:type="dcterms:W3CDTF">2019-08-07T15:15:47Z</dcterms:created>
  <dcterms:modified xsi:type="dcterms:W3CDTF">2022-11-29T19:31:34Z</dcterms:modified>
</cp:coreProperties>
</file>